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4"/>
  </p:notesMasterIdLst>
  <p:handoutMasterIdLst>
    <p:handoutMasterId r:id="rId25"/>
  </p:handoutMasterIdLst>
  <p:sldIdLst>
    <p:sldId id="1779" r:id="rId7"/>
    <p:sldId id="739" r:id="rId8"/>
    <p:sldId id="1795" r:id="rId9"/>
    <p:sldId id="1796" r:id="rId10"/>
    <p:sldId id="1797" r:id="rId11"/>
    <p:sldId id="1783" r:id="rId12"/>
    <p:sldId id="1785" r:id="rId13"/>
    <p:sldId id="1786" r:id="rId14"/>
    <p:sldId id="1787" r:id="rId15"/>
    <p:sldId id="1789" r:id="rId16"/>
    <p:sldId id="1791" r:id="rId17"/>
    <p:sldId id="1792" r:id="rId18"/>
    <p:sldId id="1793" r:id="rId19"/>
    <p:sldId id="1794" r:id="rId20"/>
    <p:sldId id="1790" r:id="rId21"/>
    <p:sldId id="741" r:id="rId22"/>
    <p:sldId id="680" r:id="rId23"/>
  </p:sldIdLst>
  <p:sldSz cx="12196763" cy="6858000"/>
  <p:notesSz cx="6805613" cy="9939338"/>
  <p:custDataLst>
    <p:tags r:id="rId2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07151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545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9.emf"/></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13.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9.emf"/><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9EFBA83-13E7-CA45-BDFA-805B31FB947A}"/>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A2911DD7-D2FA-0246-8BD2-2B2AD6D51D7F}"/>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集合通信原语</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a:t>
            </a:r>
            <a:r>
              <a:rPr kumimoji="1" lang="zh-CN" altLang="en-US" dirty="0"/>
              <a:t>：多对一 </a:t>
            </a:r>
            <a:r>
              <a:rPr kumimoji="1" lang="en-US" altLang="zh-CN" dirty="0"/>
              <a:t>Gather</a:t>
            </a:r>
            <a:endParaRPr kumimoji="1" lang="zh-CN" altLang="en-US" dirty="0"/>
          </a:p>
        </p:txBody>
      </p:sp>
      <p:pic>
        <p:nvPicPr>
          <p:cNvPr id="5" name="图片 4">
            <a:extLst>
              <a:ext uri="{FF2B5EF4-FFF2-40B4-BE49-F238E27FC236}">
                <a16:creationId xmlns:a16="http://schemas.microsoft.com/office/drawing/2014/main" id="{37EED91B-7D11-BF41-92A7-E186FB302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808" y="1772816"/>
            <a:ext cx="5143567" cy="1422530"/>
          </a:xfrm>
          <a:prstGeom prst="rect">
            <a:avLst/>
          </a:prstGeom>
        </p:spPr>
      </p:pic>
      <p:pic>
        <p:nvPicPr>
          <p:cNvPr id="8" name="图片 7">
            <a:extLst>
              <a:ext uri="{FF2B5EF4-FFF2-40B4-BE49-F238E27FC236}">
                <a16:creationId xmlns:a16="http://schemas.microsoft.com/office/drawing/2014/main" id="{E2DA2DCD-86AB-784A-A529-CD97FAFC7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237" y="3813439"/>
            <a:ext cx="6840760" cy="1886624"/>
          </a:xfrm>
          <a:prstGeom prst="rect">
            <a:avLst/>
          </a:prstGeom>
        </p:spPr>
      </p:pic>
      <p:sp>
        <p:nvSpPr>
          <p:cNvPr id="10" name="矩形 9">
            <a:extLst>
              <a:ext uri="{FF2B5EF4-FFF2-40B4-BE49-F238E27FC236}">
                <a16:creationId xmlns:a16="http://schemas.microsoft.com/office/drawing/2014/main" id="{DEF71C91-C26D-4543-AC13-4E849B0698B7}"/>
              </a:ext>
            </a:extLst>
          </p:cNvPr>
          <p:cNvSpPr/>
          <p:nvPr/>
        </p:nvSpPr>
        <p:spPr>
          <a:xfrm>
            <a:off x="650459" y="1551862"/>
            <a:ext cx="4151778" cy="2276970"/>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将多个 </a:t>
            </a:r>
            <a:r>
              <a:rPr lang="en-US" altLang="zh-CN" sz="2000" dirty="0">
                <a:solidFill>
                  <a:srgbClr val="59595A"/>
                </a:solidFill>
                <a:latin typeface="+mj-ea"/>
                <a:ea typeface="+mj-ea"/>
              </a:rPr>
              <a:t>Sender</a:t>
            </a:r>
            <a:r>
              <a:rPr lang="zh-CN" altLang="en-US" sz="2000" dirty="0">
                <a:solidFill>
                  <a:srgbClr val="59595A"/>
                </a:solidFill>
                <a:latin typeface="+mj-ea"/>
                <a:ea typeface="+mj-ea"/>
              </a:rPr>
              <a:t> 上的数据收集到单个节点上，</a:t>
            </a:r>
            <a:r>
              <a:rPr lang="en-US" altLang="zh-CN" sz="2000" dirty="0">
                <a:solidFill>
                  <a:srgbClr val="59595A"/>
                </a:solidFill>
                <a:latin typeface="+mj-ea"/>
                <a:ea typeface="+mj-ea"/>
              </a:rPr>
              <a:t>Gather</a:t>
            </a:r>
            <a:r>
              <a:rPr lang="zh-CN" altLang="en-US" sz="2000" dirty="0">
                <a:solidFill>
                  <a:srgbClr val="59595A"/>
                </a:solidFill>
                <a:latin typeface="+mj-ea"/>
                <a:ea typeface="+mj-ea"/>
              </a:rPr>
              <a:t> 可以理解为反向的 </a:t>
            </a:r>
            <a:r>
              <a:rPr lang="en-US" altLang="zh-CN" sz="2000" dirty="0">
                <a:solidFill>
                  <a:srgbClr val="59595A"/>
                </a:solidFill>
                <a:latin typeface="+mj-ea"/>
                <a:ea typeface="+mj-ea"/>
              </a:rPr>
              <a:t>Scatter</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对很多并行算法很有用，比如并行的排序和搜索。</a:t>
            </a:r>
          </a:p>
        </p:txBody>
      </p:sp>
    </p:spTree>
    <p:extLst>
      <p:ext uri="{BB962C8B-B14F-4D97-AF65-F5344CB8AC3E}">
        <p14:creationId xmlns:p14="http://schemas.microsoft.com/office/powerpoint/2010/main" val="13013187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Reduce</a:t>
            </a:r>
            <a:endParaRPr kumimoji="1" lang="zh-CN" altLang="en-US" dirty="0"/>
          </a:p>
        </p:txBody>
      </p:sp>
      <p:pic>
        <p:nvPicPr>
          <p:cNvPr id="3" name="图片 2">
            <a:extLst>
              <a:ext uri="{FF2B5EF4-FFF2-40B4-BE49-F238E27FC236}">
                <a16:creationId xmlns:a16="http://schemas.microsoft.com/office/drawing/2014/main" id="{E77F6A98-9FD7-2A4A-B5E5-20B986EA1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0269" y="4005065"/>
            <a:ext cx="6311604" cy="1689374"/>
          </a:xfrm>
          <a:prstGeom prst="rect">
            <a:avLst/>
          </a:prstGeom>
        </p:spPr>
      </p:pic>
      <p:pic>
        <p:nvPicPr>
          <p:cNvPr id="6" name="图片 5">
            <a:extLst>
              <a:ext uri="{FF2B5EF4-FFF2-40B4-BE49-F238E27FC236}">
                <a16:creationId xmlns:a16="http://schemas.microsoft.com/office/drawing/2014/main" id="{5B4B361F-0E60-E741-A4B0-8752160E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242" y="1543960"/>
            <a:ext cx="4467868" cy="1815493"/>
          </a:xfrm>
          <a:prstGeom prst="rect">
            <a:avLst/>
          </a:prstGeom>
        </p:spPr>
      </p:pic>
      <p:sp>
        <p:nvSpPr>
          <p:cNvPr id="10" name="矩形 9">
            <a:extLst>
              <a:ext uri="{FF2B5EF4-FFF2-40B4-BE49-F238E27FC236}">
                <a16:creationId xmlns:a16="http://schemas.microsoft.com/office/drawing/2014/main" id="{D8572D06-0E72-DD4E-B89B-49B17900E7E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则是在所有的节点上都应用同样的</a:t>
            </a:r>
            <a:r>
              <a:rPr lang="en-US" altLang="zh-CN" sz="2000" dirty="0">
                <a:solidFill>
                  <a:srgbClr val="59595A"/>
                </a:solidFill>
                <a:latin typeface="+mj-ea"/>
                <a:ea typeface="+mj-ea"/>
              </a:rPr>
              <a:t>Reduce</a:t>
            </a:r>
            <a:r>
              <a:rPr lang="zh-CN" altLang="en-US" sz="2000" dirty="0">
                <a:solidFill>
                  <a:srgbClr val="59595A"/>
                </a:solidFill>
                <a:latin typeface="+mj-ea"/>
                <a:ea typeface="+mj-ea"/>
              </a:rPr>
              <a:t>操作。</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en-US" altLang="zh-CN" sz="2000" dirty="0">
                <a:solidFill>
                  <a:srgbClr val="59595A"/>
                </a:solidFill>
                <a:latin typeface="+mj-ea"/>
                <a:ea typeface="+mj-ea"/>
              </a:rPr>
              <a:t>All Reduce</a:t>
            </a:r>
            <a:r>
              <a:rPr lang="zh-CN" altLang="en-US" sz="2000" dirty="0">
                <a:solidFill>
                  <a:srgbClr val="59595A"/>
                </a:solidFill>
                <a:latin typeface="+mj-ea"/>
                <a:ea typeface="+mj-ea"/>
              </a:rPr>
              <a:t>操作可通过</a:t>
            </a:r>
            <a:r>
              <a:rPr lang="en-US" altLang="zh-CN" sz="2000" dirty="0">
                <a:solidFill>
                  <a:srgbClr val="59595A"/>
                </a:solidFill>
                <a:latin typeface="+mj-ea"/>
                <a:ea typeface="+mj-ea"/>
              </a:rPr>
              <a:t>Reduce + Broadcast</a:t>
            </a:r>
            <a:r>
              <a:rPr lang="zh-CN" altLang="en-US" sz="2000" dirty="0">
                <a:solidFill>
                  <a:srgbClr val="59595A"/>
                </a:solidFill>
                <a:latin typeface="+mj-ea"/>
                <a:ea typeface="+mj-ea"/>
              </a:rPr>
              <a:t> 或者 </a:t>
            </a:r>
            <a:r>
              <a:rPr lang="en-US" altLang="zh-CN" sz="2000" dirty="0">
                <a:solidFill>
                  <a:srgbClr val="59595A"/>
                </a:solidFill>
                <a:latin typeface="+mj-ea"/>
                <a:ea typeface="+mj-ea"/>
              </a:rPr>
              <a:t>Reduce-Scatter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All-Gather</a:t>
            </a:r>
            <a:r>
              <a:rPr lang="zh-CN" altLang="en-US" sz="2000" dirty="0">
                <a:solidFill>
                  <a:srgbClr val="59595A"/>
                </a:solidFill>
                <a:latin typeface="+mj-ea"/>
                <a:ea typeface="+mj-ea"/>
              </a:rPr>
              <a:t> 操作完成。</a:t>
            </a:r>
          </a:p>
        </p:txBody>
      </p:sp>
    </p:spTree>
    <p:extLst>
      <p:ext uri="{BB962C8B-B14F-4D97-AF65-F5344CB8AC3E}">
        <p14:creationId xmlns:p14="http://schemas.microsoft.com/office/powerpoint/2010/main" val="12702312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All-Gather</a:t>
            </a:r>
            <a:endParaRPr kumimoji="1" lang="zh-CN" altLang="en-US" dirty="0"/>
          </a:p>
        </p:txBody>
      </p:sp>
      <p:pic>
        <p:nvPicPr>
          <p:cNvPr id="5" name="图片 4">
            <a:extLst>
              <a:ext uri="{FF2B5EF4-FFF2-40B4-BE49-F238E27FC236}">
                <a16:creationId xmlns:a16="http://schemas.microsoft.com/office/drawing/2014/main" id="{34B08F84-9B8E-924A-B431-A2E52DA83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349" y="1613332"/>
            <a:ext cx="5283503" cy="1665969"/>
          </a:xfrm>
          <a:prstGeom prst="rect">
            <a:avLst/>
          </a:prstGeom>
        </p:spPr>
      </p:pic>
      <p:pic>
        <p:nvPicPr>
          <p:cNvPr id="6" name="图片 5">
            <a:extLst>
              <a:ext uri="{FF2B5EF4-FFF2-40B4-BE49-F238E27FC236}">
                <a16:creationId xmlns:a16="http://schemas.microsoft.com/office/drawing/2014/main" id="{AE1682CC-5450-1241-A015-C2BB9FFCA3B8}"/>
              </a:ext>
            </a:extLst>
          </p:cNvPr>
          <p:cNvPicPr>
            <a:picLocks noChangeAspect="1"/>
          </p:cNvPicPr>
          <p:nvPr/>
        </p:nvPicPr>
        <p:blipFill>
          <a:blip r:embed="rId3"/>
          <a:stretch>
            <a:fillRect/>
          </a:stretch>
        </p:blipFill>
        <p:spPr>
          <a:xfrm>
            <a:off x="5162277" y="3983312"/>
            <a:ext cx="6328213" cy="1749944"/>
          </a:xfrm>
          <a:prstGeom prst="rect">
            <a:avLst/>
          </a:prstGeom>
        </p:spPr>
      </p:pic>
      <p:sp>
        <p:nvSpPr>
          <p:cNvPr id="8" name="矩形 7">
            <a:extLst>
              <a:ext uri="{FF2B5EF4-FFF2-40B4-BE49-F238E27FC236}">
                <a16:creationId xmlns:a16="http://schemas.microsoft.com/office/drawing/2014/main" id="{D977932B-D6F6-DA4C-B3F2-D7DE4D3822C0}"/>
              </a:ext>
            </a:extLst>
          </p:cNvPr>
          <p:cNvSpPr/>
          <p:nvPr/>
        </p:nvSpPr>
        <p:spPr>
          <a:xfrm>
            <a:off x="650459" y="1551862"/>
            <a:ext cx="4151778"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All Gather</a:t>
            </a:r>
            <a:r>
              <a:rPr lang="zh-CN" altLang="en-US" sz="2000" dirty="0">
                <a:solidFill>
                  <a:srgbClr val="59595A"/>
                </a:solidFill>
                <a:latin typeface="+mj-ea"/>
                <a:ea typeface="+mj-ea"/>
              </a:rPr>
              <a:t>会收集所有数据到所有节点上。</a:t>
            </a:r>
            <a:r>
              <a:rPr lang="en-US" altLang="zh-CN" sz="2000" dirty="0">
                <a:solidFill>
                  <a:srgbClr val="59595A"/>
                </a:solidFill>
                <a:latin typeface="+mj-ea"/>
                <a:ea typeface="+mj-ea"/>
              </a:rPr>
              <a:t> All 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Gather</a:t>
            </a:r>
            <a:r>
              <a:rPr lang="zh-CN" altLang="en-US" sz="2000" dirty="0">
                <a:solidFill>
                  <a:srgbClr val="59595A"/>
                </a:solidFill>
                <a:latin typeface="+mj-ea"/>
                <a:ea typeface="+mj-ea"/>
              </a:rPr>
              <a:t> </a:t>
            </a:r>
            <a:r>
              <a:rPr lang="en-US" altLang="zh-CN" sz="2000" dirty="0">
                <a:solidFill>
                  <a:srgbClr val="59595A"/>
                </a:solidFill>
                <a:latin typeface="+mj-ea"/>
                <a:ea typeface="+mj-ea"/>
              </a:rPr>
              <a:t>+</a:t>
            </a:r>
            <a:r>
              <a:rPr lang="zh-CN" altLang="en-US" sz="2000" dirty="0">
                <a:solidFill>
                  <a:srgbClr val="59595A"/>
                </a:solidFill>
                <a:latin typeface="+mj-ea"/>
                <a:ea typeface="+mj-ea"/>
              </a:rPr>
              <a:t> </a:t>
            </a:r>
            <a:r>
              <a:rPr lang="en-US" altLang="zh-CN" sz="2000" dirty="0">
                <a:solidFill>
                  <a:srgbClr val="59595A"/>
                </a:solidFill>
                <a:latin typeface="+mj-ea"/>
                <a:ea typeface="+mj-ea"/>
              </a:rPr>
              <a:t>Broadcast</a:t>
            </a:r>
            <a:r>
              <a:rPr lang="zh-CN" altLang="en-US" sz="2000" dirty="0">
                <a:solidFill>
                  <a:srgbClr val="59595A"/>
                </a:solidFill>
                <a:latin typeface="+mj-ea"/>
                <a:ea typeface="+mj-ea"/>
              </a:rPr>
              <a:t>。</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发送多个元素到多个节点很有用，即在多对多通信模式的场景。</a:t>
            </a:r>
          </a:p>
        </p:txBody>
      </p:sp>
    </p:spTree>
    <p:extLst>
      <p:ext uri="{BB962C8B-B14F-4D97-AF65-F5344CB8AC3E}">
        <p14:creationId xmlns:p14="http://schemas.microsoft.com/office/powerpoint/2010/main" val="31422671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Reduce</a:t>
            </a:r>
            <a:r>
              <a:rPr kumimoji="1" lang="zh-CN" altLang="en-US" dirty="0"/>
              <a:t> </a:t>
            </a:r>
            <a:r>
              <a:rPr kumimoji="1" lang="en-US" altLang="zh-CN" dirty="0"/>
              <a:t>Scatter</a:t>
            </a:r>
            <a:endParaRPr kumimoji="1" lang="zh-CN" altLang="en-US" dirty="0"/>
          </a:p>
        </p:txBody>
      </p:sp>
      <p:pic>
        <p:nvPicPr>
          <p:cNvPr id="2" name="图片 1">
            <a:extLst>
              <a:ext uri="{FF2B5EF4-FFF2-40B4-BE49-F238E27FC236}">
                <a16:creationId xmlns:a16="http://schemas.microsoft.com/office/drawing/2014/main" id="{74C5B473-0491-F846-AE99-05C2DE0AFF66}"/>
              </a:ext>
            </a:extLst>
          </p:cNvPr>
          <p:cNvPicPr>
            <a:picLocks noChangeAspect="1"/>
          </p:cNvPicPr>
          <p:nvPr/>
        </p:nvPicPr>
        <p:blipFill>
          <a:blip r:embed="rId2"/>
          <a:stretch>
            <a:fillRect/>
          </a:stretch>
        </p:blipFill>
        <p:spPr>
          <a:xfrm>
            <a:off x="4946253" y="4005064"/>
            <a:ext cx="6747419" cy="1800200"/>
          </a:xfrm>
          <a:prstGeom prst="rect">
            <a:avLst/>
          </a:prstGeom>
        </p:spPr>
      </p:pic>
      <p:sp>
        <p:nvSpPr>
          <p:cNvPr id="5" name="矩形 4">
            <a:extLst>
              <a:ext uri="{FF2B5EF4-FFF2-40B4-BE49-F238E27FC236}">
                <a16:creationId xmlns:a16="http://schemas.microsoft.com/office/drawing/2014/main" id="{B8148641-19EF-BD43-8E73-8D3C952D7F15}"/>
              </a:ext>
            </a:extLst>
          </p:cNvPr>
          <p:cNvSpPr/>
          <p:nvPr/>
        </p:nvSpPr>
        <p:spPr>
          <a:xfrm>
            <a:off x="650459" y="1551862"/>
            <a:ext cx="4151778" cy="1907638"/>
          </a:xfrm>
          <a:prstGeom prst="rect">
            <a:avLst/>
          </a:prstGeom>
        </p:spPr>
        <p:txBody>
          <a:bodyPr wrap="square">
            <a:spAutoFit/>
          </a:bodyPr>
          <a:lstStyle/>
          <a:p>
            <a:pPr>
              <a:lnSpc>
                <a:spcPct val="120000"/>
              </a:lnSpc>
            </a:pPr>
            <a:r>
              <a:rPr lang="en-US" altLang="zh-CN" sz="2000" dirty="0">
                <a:solidFill>
                  <a:srgbClr val="59595A"/>
                </a:solidFill>
                <a:latin typeface="+mj-ea"/>
                <a:ea typeface="+mj-ea"/>
              </a:rPr>
              <a:t>Reduce Scatter</a:t>
            </a:r>
            <a:r>
              <a:rPr lang="zh-CN" altLang="en-US" sz="2000" dirty="0">
                <a:solidFill>
                  <a:srgbClr val="59595A"/>
                </a:solidFill>
                <a:latin typeface="+mj-ea"/>
                <a:ea typeface="+mj-ea"/>
              </a:rPr>
              <a:t>操作会将个节点的输入先进行求和，然后在第</a:t>
            </a:r>
            <a:r>
              <a:rPr lang="en-US" altLang="zh-CN" sz="2000" dirty="0">
                <a:solidFill>
                  <a:srgbClr val="59595A"/>
                </a:solidFill>
                <a:latin typeface="+mj-ea"/>
                <a:ea typeface="+mj-ea"/>
              </a:rPr>
              <a:t>0</a:t>
            </a:r>
            <a:r>
              <a:rPr lang="zh-CN" altLang="en-US" sz="2000" dirty="0">
                <a:solidFill>
                  <a:srgbClr val="59595A"/>
                </a:solidFill>
                <a:latin typeface="+mj-ea"/>
                <a:ea typeface="+mj-ea"/>
              </a:rPr>
              <a:t>维度按卡数切分，将数据分发到对应的卡上。</a:t>
            </a:r>
          </a:p>
          <a:p>
            <a:pPr>
              <a:lnSpc>
                <a:spcPct val="120000"/>
              </a:lnSpc>
            </a:pPr>
            <a:endParaRPr lang="zh-CN" altLang="en-US" sz="2000" dirty="0">
              <a:solidFill>
                <a:srgbClr val="59595A"/>
              </a:solidFill>
              <a:latin typeface="+mj-ea"/>
              <a:ea typeface="+mj-ea"/>
            </a:endParaRPr>
          </a:p>
        </p:txBody>
      </p:sp>
      <p:pic>
        <p:nvPicPr>
          <p:cNvPr id="4" name="图片 3">
            <a:extLst>
              <a:ext uri="{FF2B5EF4-FFF2-40B4-BE49-F238E27FC236}">
                <a16:creationId xmlns:a16="http://schemas.microsoft.com/office/drawing/2014/main" id="{62BD5FE8-7B63-614D-9F57-FEA122F6434C}"/>
              </a:ext>
            </a:extLst>
          </p:cNvPr>
          <p:cNvPicPr>
            <a:picLocks noChangeAspect="1"/>
          </p:cNvPicPr>
          <p:nvPr/>
        </p:nvPicPr>
        <p:blipFill>
          <a:blip r:embed="rId3"/>
          <a:stretch>
            <a:fillRect/>
          </a:stretch>
        </p:blipFill>
        <p:spPr>
          <a:xfrm>
            <a:off x="5738341" y="1843599"/>
            <a:ext cx="5425479" cy="1657409"/>
          </a:xfrm>
          <a:prstGeom prst="rect">
            <a:avLst/>
          </a:prstGeom>
        </p:spPr>
      </p:pic>
    </p:spTree>
    <p:extLst>
      <p:ext uri="{BB962C8B-B14F-4D97-AF65-F5344CB8AC3E}">
        <p14:creationId xmlns:p14="http://schemas.microsoft.com/office/powerpoint/2010/main" val="42697116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(III)</a:t>
            </a:r>
            <a:r>
              <a:rPr kumimoji="1" lang="zh-CN" altLang="en-US" dirty="0"/>
              <a:t>：多对多 </a:t>
            </a:r>
            <a:r>
              <a:rPr kumimoji="1" lang="en-US" altLang="zh-CN" dirty="0"/>
              <a:t>All</a:t>
            </a:r>
            <a:r>
              <a:rPr kumimoji="1" lang="zh-CN" altLang="en-US" dirty="0"/>
              <a:t> </a:t>
            </a:r>
            <a:r>
              <a:rPr kumimoji="1" lang="en-US" altLang="zh-CN" dirty="0"/>
              <a:t>to</a:t>
            </a:r>
            <a:r>
              <a:rPr kumimoji="1" lang="zh-CN" altLang="en-US" dirty="0"/>
              <a:t> </a:t>
            </a:r>
            <a:r>
              <a:rPr kumimoji="1" lang="en-US" altLang="zh-CN" dirty="0"/>
              <a:t>All</a:t>
            </a:r>
            <a:endParaRPr kumimoji="1" lang="zh-CN" altLang="en-US" dirty="0"/>
          </a:p>
        </p:txBody>
      </p:sp>
      <p:pic>
        <p:nvPicPr>
          <p:cNvPr id="5" name="图片 4">
            <a:extLst>
              <a:ext uri="{FF2B5EF4-FFF2-40B4-BE49-F238E27FC236}">
                <a16:creationId xmlns:a16="http://schemas.microsoft.com/office/drawing/2014/main" id="{E142FF5D-4E04-894D-A08E-93B7401D1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994" y="3933056"/>
            <a:ext cx="6430931" cy="1728192"/>
          </a:xfrm>
          <a:prstGeom prst="rect">
            <a:avLst/>
          </a:prstGeom>
        </p:spPr>
      </p:pic>
      <p:sp>
        <p:nvSpPr>
          <p:cNvPr id="7" name="矩形 6">
            <a:extLst>
              <a:ext uri="{FF2B5EF4-FFF2-40B4-BE49-F238E27FC236}">
                <a16:creationId xmlns:a16="http://schemas.microsoft.com/office/drawing/2014/main" id="{CD9423E8-5609-2441-8829-8AE511B61004}"/>
              </a:ext>
            </a:extLst>
          </p:cNvPr>
          <p:cNvSpPr/>
          <p:nvPr/>
        </p:nvSpPr>
        <p:spPr>
          <a:xfrm>
            <a:off x="650459" y="1551862"/>
            <a:ext cx="4151778" cy="1907638"/>
          </a:xfrm>
          <a:prstGeom prst="rect">
            <a:avLst/>
          </a:prstGeom>
        </p:spPr>
        <p:txBody>
          <a:bodyPr wrap="square">
            <a:spAutoFit/>
          </a:bodyPr>
          <a:lstStyle/>
          <a:p>
            <a:pPr>
              <a:lnSpc>
                <a:spcPct val="120000"/>
              </a:lnSpc>
            </a:pPr>
            <a:r>
              <a:rPr lang="zh-CN" altLang="en-US" sz="2000" dirty="0">
                <a:solidFill>
                  <a:srgbClr val="59595A"/>
                </a:solidFill>
                <a:latin typeface="+mj-ea"/>
                <a:ea typeface="+mj-ea"/>
              </a:rPr>
              <a:t>将节点</a:t>
            </a:r>
            <a:r>
              <a:rPr lang="en-US" altLang="zh-CN" sz="2000" dirty="0">
                <a:solidFill>
                  <a:srgbClr val="59595A"/>
                </a:solidFill>
                <a:latin typeface="+mj-ea"/>
                <a:ea typeface="+mj-ea"/>
              </a:rPr>
              <a:t>i</a:t>
            </a:r>
            <a:r>
              <a:rPr lang="zh-CN" altLang="en-US" sz="2000" dirty="0">
                <a:solidFill>
                  <a:srgbClr val="59595A"/>
                </a:solidFill>
                <a:latin typeface="+mj-ea"/>
                <a:ea typeface="+mj-ea"/>
              </a:rPr>
              <a:t>的发送缓冲区中的第</a:t>
            </a:r>
            <a:r>
              <a:rPr lang="en-US" altLang="zh-CN" sz="2000" dirty="0">
                <a:solidFill>
                  <a:srgbClr val="59595A"/>
                </a:solidFill>
                <a:latin typeface="+mj-ea"/>
                <a:ea typeface="+mj-ea"/>
              </a:rPr>
              <a:t>j</a:t>
            </a:r>
            <a:r>
              <a:rPr lang="zh-CN" altLang="en-US" sz="2000" dirty="0">
                <a:solidFill>
                  <a:srgbClr val="59595A"/>
                </a:solidFill>
                <a:latin typeface="+mj-ea"/>
                <a:ea typeface="+mj-ea"/>
              </a:rPr>
              <a:t>块数据发送给节点</a:t>
            </a:r>
            <a:r>
              <a:rPr lang="en-US" altLang="zh-CN" sz="2000" dirty="0">
                <a:solidFill>
                  <a:srgbClr val="59595A"/>
                </a:solidFill>
                <a:latin typeface="+mj-ea"/>
                <a:ea typeface="+mj-ea"/>
              </a:rPr>
              <a:t>j</a:t>
            </a:r>
            <a:r>
              <a:rPr lang="zh-CN" altLang="en-US" sz="2000" dirty="0">
                <a:solidFill>
                  <a:srgbClr val="59595A"/>
                </a:solidFill>
                <a:latin typeface="+mj-ea"/>
                <a:ea typeface="+mj-ea"/>
              </a:rPr>
              <a:t>，节点</a:t>
            </a:r>
            <a:r>
              <a:rPr lang="en-US" altLang="zh-CN" sz="2000" dirty="0">
                <a:solidFill>
                  <a:srgbClr val="59595A"/>
                </a:solidFill>
                <a:latin typeface="+mj-ea"/>
                <a:ea typeface="+mj-ea"/>
              </a:rPr>
              <a:t>j</a:t>
            </a:r>
            <a:r>
              <a:rPr lang="zh-CN" altLang="en-US" sz="2000" dirty="0">
                <a:solidFill>
                  <a:srgbClr val="59595A"/>
                </a:solidFill>
                <a:latin typeface="+mj-ea"/>
                <a:ea typeface="+mj-ea"/>
              </a:rPr>
              <a:t>将接收到的来自节点</a:t>
            </a:r>
            <a:r>
              <a:rPr lang="en-US" altLang="zh-CN" sz="2000" dirty="0">
                <a:solidFill>
                  <a:srgbClr val="59595A"/>
                </a:solidFill>
                <a:latin typeface="+mj-ea"/>
                <a:ea typeface="+mj-ea"/>
              </a:rPr>
              <a:t>i</a:t>
            </a:r>
            <a:r>
              <a:rPr lang="zh-CN" altLang="en-US" sz="2000" dirty="0">
                <a:solidFill>
                  <a:srgbClr val="59595A"/>
                </a:solidFill>
                <a:latin typeface="+mj-ea"/>
                <a:ea typeface="+mj-ea"/>
              </a:rPr>
              <a:t>的数据块放在自身接收缓冲区的第</a:t>
            </a:r>
            <a:r>
              <a:rPr lang="en-US" altLang="zh-CN" sz="2000" dirty="0">
                <a:solidFill>
                  <a:srgbClr val="59595A"/>
                </a:solidFill>
                <a:latin typeface="+mj-ea"/>
                <a:ea typeface="+mj-ea"/>
              </a:rPr>
              <a:t>i</a:t>
            </a:r>
            <a:r>
              <a:rPr lang="zh-CN" altLang="en-US" sz="2000" dirty="0">
                <a:solidFill>
                  <a:srgbClr val="59595A"/>
                </a:solidFill>
                <a:latin typeface="+mj-ea"/>
                <a:ea typeface="+mj-ea"/>
              </a:rPr>
              <a:t>块位置。</a:t>
            </a:r>
          </a:p>
          <a:p>
            <a:pPr>
              <a:lnSpc>
                <a:spcPct val="120000"/>
              </a:lnSpc>
            </a:pPr>
            <a:endParaRPr lang="zh-CN" altLang="en-US" sz="2000" dirty="0">
              <a:solidFill>
                <a:srgbClr val="59595A"/>
              </a:solidFill>
              <a:latin typeface="+mj-ea"/>
              <a:ea typeface="+mj-ea"/>
            </a:endParaRPr>
          </a:p>
        </p:txBody>
      </p:sp>
      <p:pic>
        <p:nvPicPr>
          <p:cNvPr id="6" name="图片 5">
            <a:extLst>
              <a:ext uri="{FF2B5EF4-FFF2-40B4-BE49-F238E27FC236}">
                <a16:creationId xmlns:a16="http://schemas.microsoft.com/office/drawing/2014/main" id="{EC857CEE-8C77-E342-AE31-C097053BE046}"/>
              </a:ext>
            </a:extLst>
          </p:cNvPr>
          <p:cNvPicPr>
            <a:picLocks noChangeAspect="1"/>
          </p:cNvPicPr>
          <p:nvPr/>
        </p:nvPicPr>
        <p:blipFill>
          <a:blip r:embed="rId3"/>
          <a:stretch>
            <a:fillRect/>
          </a:stretch>
        </p:blipFill>
        <p:spPr>
          <a:xfrm>
            <a:off x="5810349" y="1637275"/>
            <a:ext cx="5340722" cy="1770605"/>
          </a:xfrm>
          <a:prstGeom prst="rect">
            <a:avLst/>
          </a:prstGeom>
        </p:spPr>
      </p:pic>
    </p:spTree>
    <p:extLst>
      <p:ext uri="{BB962C8B-B14F-4D97-AF65-F5344CB8AC3E}">
        <p14:creationId xmlns:p14="http://schemas.microsoft.com/office/powerpoint/2010/main" val="28349768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kumimoji="1" lang="zh-CN" altLang="en-US" dirty="0"/>
              <a:t>集合式通信方式 </a:t>
            </a:r>
            <a:r>
              <a:rPr kumimoji="1" lang="en-US" altLang="zh-CN" dirty="0"/>
              <a:t>(III)</a:t>
            </a:r>
            <a:r>
              <a:rPr kumimoji="1" lang="zh-CN" altLang="en-US" dirty="0"/>
              <a:t>：操作分解</a:t>
            </a:r>
          </a:p>
        </p:txBody>
      </p:sp>
      <p:pic>
        <p:nvPicPr>
          <p:cNvPr id="5" name="图片 4">
            <a:extLst>
              <a:ext uri="{FF2B5EF4-FFF2-40B4-BE49-F238E27FC236}">
                <a16:creationId xmlns:a16="http://schemas.microsoft.com/office/drawing/2014/main" id="{9A30DD3F-0E2D-AE48-A2A2-F81840170712}"/>
              </a:ext>
            </a:extLst>
          </p:cNvPr>
          <p:cNvPicPr>
            <a:picLocks noChangeAspect="1"/>
          </p:cNvPicPr>
          <p:nvPr/>
        </p:nvPicPr>
        <p:blipFill>
          <a:blip r:embed="rId2"/>
          <a:stretch>
            <a:fillRect/>
          </a:stretch>
        </p:blipFill>
        <p:spPr>
          <a:xfrm>
            <a:off x="2092172" y="1412776"/>
            <a:ext cx="8026400" cy="4406900"/>
          </a:xfrm>
          <a:prstGeom prst="rect">
            <a:avLst/>
          </a:prstGeom>
        </p:spPr>
      </p:pic>
    </p:spTree>
    <p:extLst>
      <p:ext uri="{BB962C8B-B14F-4D97-AF65-F5344CB8AC3E}">
        <p14:creationId xmlns:p14="http://schemas.microsoft.com/office/powerpoint/2010/main" val="181891326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a:t>
            </a:r>
            <a:r>
              <a:rPr kumimoji="1" lang="zh-CN" altLang="en-US" dirty="0"/>
              <a:t>集合式通信的</a:t>
            </a:r>
            <a:r>
              <a:rPr kumimoji="1" lang="en-US" altLang="zh-CN" dirty="0"/>
              <a:t>3</a:t>
            </a:r>
            <a:r>
              <a:rPr kumimoji="1" lang="zh-CN" altLang="en-US" dirty="0"/>
              <a:t>种不同方式</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了解一对多</a:t>
            </a:r>
            <a:r>
              <a:rPr lang="en-US" altLang="zh-CN" sz="2000" dirty="0">
                <a:solidFill>
                  <a:srgbClr val="34393C"/>
                </a:solidFill>
              </a:rPr>
              <a:t>Scatter/Broadcast</a:t>
            </a:r>
            <a:r>
              <a:rPr lang="zh-CN" altLang="en-US" dirty="0">
                <a:solidFill>
                  <a:srgbClr val="34393C"/>
                </a:solidFill>
              </a:rPr>
              <a:t>，多对一</a:t>
            </a:r>
            <a:r>
              <a:rPr lang="en-US" altLang="zh-CN" dirty="0">
                <a:solidFill>
                  <a:srgbClr val="34393C"/>
                </a:solidFill>
              </a:rPr>
              <a:t>Gather/Reduce</a:t>
            </a:r>
            <a:r>
              <a:rPr lang="zh-CN" altLang="en-US" dirty="0">
                <a:solidFill>
                  <a:srgbClr val="34393C"/>
                </a:solidFill>
              </a:rPr>
              <a:t>，多对多的具体方式</a:t>
            </a:r>
          </a:p>
          <a:p>
            <a:pPr marL="457200" indent="-457200">
              <a:buFont typeface="+mj-lt"/>
              <a:buAutoNum type="arabicPeriod"/>
            </a:pPr>
            <a:r>
              <a:rPr lang="zh-CN" altLang="en-US" sz="2000" dirty="0">
                <a:solidFill>
                  <a:srgbClr val="34393C"/>
                </a:solidFill>
              </a:rPr>
              <a:t>了解多对多可以由一对多和多对一的方式组合，</a:t>
            </a:r>
            <a:r>
              <a:rPr lang="en-US" altLang="zh-CN" sz="2000" dirty="0">
                <a:solidFill>
                  <a:srgbClr val="34393C"/>
                </a:solidFill>
              </a:rPr>
              <a:t>all-Reduce</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Reduce</a:t>
            </a:r>
            <a:r>
              <a:rPr lang="zh-CN" altLang="en-US" sz="2000" dirty="0">
                <a:solidFill>
                  <a:srgbClr val="34393C"/>
                </a:solidFill>
              </a:rPr>
              <a:t> </a:t>
            </a:r>
            <a:r>
              <a:rPr lang="en-US" altLang="zh-CN" sz="2000" dirty="0">
                <a:solidFill>
                  <a:srgbClr val="34393C"/>
                </a:solidFill>
              </a:rPr>
              <a:t>Scatter</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All</a:t>
            </a:r>
            <a:r>
              <a:rPr lang="zh-CN" altLang="en-US" sz="2000" dirty="0">
                <a:solidFill>
                  <a:srgbClr val="34393C"/>
                </a:solidFill>
              </a:rPr>
              <a:t> </a:t>
            </a:r>
            <a:r>
              <a:rPr lang="en-US" altLang="zh-CN" sz="2000" dirty="0">
                <a:solidFill>
                  <a:srgbClr val="34393C"/>
                </a:solidFill>
              </a:rPr>
              <a:t>gather</a:t>
            </a:r>
            <a:r>
              <a:rPr lang="zh-CN" altLang="en-US" sz="2000" dirty="0">
                <a:solidFill>
                  <a:srgbClr val="34393C"/>
                </a:solidFill>
              </a:rPr>
              <a:t> </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400" b="1" dirty="0">
                <a:solidFill>
                  <a:srgbClr val="374154"/>
                </a:solidFill>
              </a:rPr>
              <a:t>通信原语与协调：</a:t>
            </a:r>
            <a:r>
              <a:rPr lang="zh-CN" altLang="en-US" sz="2000" dirty="0">
                <a:solidFill>
                  <a:srgbClr val="374154"/>
                </a:solidFill>
              </a:rPr>
              <a:t>通讯协调软硬件 </a:t>
            </a:r>
            <a:r>
              <a:rPr lang="en-US" altLang="zh-CN" sz="2000" dirty="0">
                <a:solidFill>
                  <a:srgbClr val="374154"/>
                </a:solidFill>
              </a:rPr>
              <a:t>-</a:t>
            </a:r>
            <a:r>
              <a:rPr lang="zh-CN" altLang="en-US" sz="2000" dirty="0">
                <a:solidFill>
                  <a:srgbClr val="374154"/>
                </a:solidFill>
              </a:rPr>
              <a:t> 通信实现方式 </a:t>
            </a:r>
            <a:r>
              <a:rPr lang="en-US" altLang="zh-CN" sz="2000" dirty="0">
                <a:solidFill>
                  <a:srgbClr val="374154"/>
                </a:solidFill>
              </a:rPr>
              <a:t>-</a:t>
            </a:r>
            <a:r>
              <a:rPr lang="zh-CN" altLang="en-US" sz="2000" dirty="0">
                <a:solidFill>
                  <a:srgbClr val="374154"/>
                </a:solidFill>
              </a:rPr>
              <a:t> 通信原语</a:t>
            </a:r>
            <a:endParaRPr lang="en-US" altLang="zh-CN" sz="2000" dirty="0">
              <a:solidFill>
                <a:srgbClr val="374154"/>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03656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036561"/>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03656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036561"/>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392494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392494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48128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625060"/>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2913419"/>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2913419"/>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18744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187448"/>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293156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2931562"/>
                <a:ext cx="234038" cy="276999"/>
              </a:xfrm>
              <a:prstGeom prst="rect">
                <a:avLst/>
              </a:prstGeom>
              <a:blipFill>
                <a:blip r:embed="rId6"/>
                <a:stretch>
                  <a:fillRect l="-15789"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394778"/>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394778"/>
                <a:ext cx="198772" cy="276999"/>
              </a:xfrm>
              <a:prstGeom prst="rect">
                <a:avLst/>
              </a:prstGeom>
              <a:blipFill>
                <a:blip r:embed="rId7"/>
                <a:stretch>
                  <a:fillRect l="-23529" r="-17647" b="-4545"/>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339044"/>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282769"/>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748664"/>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060848"/>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636583"/>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16481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18161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181617"/>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3841952"/>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3841952"/>
                <a:ext cx="213200" cy="276999"/>
              </a:xfrm>
              <a:prstGeom prst="rect">
                <a:avLst/>
              </a:prstGeom>
              <a:blipFill>
                <a:blip r:embed="rId9"/>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384195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3841952"/>
                <a:ext cx="391068" cy="276999"/>
              </a:xfrm>
              <a:prstGeom prst="rect">
                <a:avLst/>
              </a:prstGeom>
              <a:blipFill>
                <a:blip r:embed="rId10"/>
                <a:stretch>
                  <a:fillRect l="-9375" r="-3125" b="-13636"/>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730333"/>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730333"/>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286677"/>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2881443"/>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722796"/>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169802"/>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4438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443831"/>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736953"/>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736953"/>
                <a:ext cx="234038" cy="276999"/>
              </a:xfrm>
              <a:prstGeom prst="rect">
                <a:avLst/>
              </a:prstGeom>
              <a:blipFill>
                <a:blip r:embed="rId12"/>
                <a:stretch>
                  <a:fillRect l="-21053" r="-21053"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651161"/>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651161"/>
                <a:ext cx="198772" cy="276999"/>
              </a:xfrm>
              <a:prstGeom prst="rect">
                <a:avLst/>
              </a:prstGeom>
              <a:blipFill>
                <a:blip r:embed="rId7"/>
                <a:stretch>
                  <a:fillRect l="-23529" r="-17647"/>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595427"/>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441974"/>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2970210"/>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2987008"/>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2987008"/>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441632"/>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385892"/>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169803"/>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167036"/>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282770"/>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282770"/>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610909"/>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120060"/>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组合 75">
            <a:extLst>
              <a:ext uri="{FF2B5EF4-FFF2-40B4-BE49-F238E27FC236}">
                <a16:creationId xmlns:a16="http://schemas.microsoft.com/office/drawing/2014/main" id="{7B30F754-E8FE-AA4C-B08B-1E0E99B8A60D}"/>
              </a:ext>
            </a:extLst>
          </p:cNvPr>
          <p:cNvGrpSpPr/>
          <p:nvPr/>
        </p:nvGrpSpPr>
        <p:grpSpPr>
          <a:xfrm>
            <a:off x="2327441" y="4576158"/>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4"/>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576158"/>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4"/>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468627"/>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4"/>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483067"/>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4"/>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27637363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计算图跨节点同步数据（权重</a:t>
            </a:r>
            <a:r>
              <a:rPr lang="en-US" altLang="zh-CN" dirty="0"/>
              <a:t>weights</a:t>
            </a:r>
            <a:r>
              <a:rPr lang="zh-CN" altLang="en-US" dirty="0"/>
              <a:t>）信息</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2062846" y="3981888"/>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2062846" y="3981888"/>
                <a:ext cx="213200" cy="276999"/>
              </a:xfrm>
              <a:prstGeom prst="rect">
                <a:avLst/>
              </a:prstGeom>
              <a:blipFill>
                <a:blip r:embed="rId3"/>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1524379" y="398188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1524379" y="3981888"/>
                <a:ext cx="391068" cy="276999"/>
              </a:xfrm>
              <a:prstGeom prst="rect">
                <a:avLst/>
              </a:prstGeom>
              <a:blipFill>
                <a:blip r:embed="rId4"/>
                <a:stretch>
                  <a:fillRect l="-12903" r="-3226" b="-13636"/>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1719913" y="3870269"/>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2055600" y="3870269"/>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1644187" y="3426613"/>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3861980" y="3021379"/>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1644187" y="2862732"/>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4212870" y="3309738"/>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4221202" y="358376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4221202" y="3583767"/>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1446951" y="2876889"/>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1446951" y="2876889"/>
                <a:ext cx="234038" cy="276999"/>
              </a:xfrm>
              <a:prstGeom prst="rect">
                <a:avLst/>
              </a:prstGeom>
              <a:blipFill>
                <a:blip r:embed="rId6"/>
                <a:stretch>
                  <a:fillRect l="-21053" r="-2105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3886809" y="279109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3886809" y="2791097"/>
                <a:ext cx="198772" cy="276999"/>
              </a:xfrm>
              <a:prstGeom prst="rect">
                <a:avLst/>
              </a:prstGeom>
              <a:blipFill>
                <a:blip r:embed="rId7"/>
                <a:stretch>
                  <a:fillRect l="-23529" r="-17647"/>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4095983" y="2735363"/>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1704710" y="3581910"/>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1478882" y="3110146"/>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1559834" y="3126944"/>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1559834" y="3126944"/>
                <a:ext cx="198772" cy="276999"/>
              </a:xfrm>
              <a:prstGeom prst="rect">
                <a:avLst/>
              </a:prstGeom>
              <a:blipFill>
                <a:blip r:embed="rId8"/>
                <a:stretch>
                  <a:fillRect l="-1250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1773007" y="2581568"/>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ops</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3379557" y="3525828"/>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3738855" y="3309739"/>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BAD5479-1BCD-405B-9D13-D0D8CACBF71D}"/>
              </a:ext>
            </a:extLst>
          </p:cNvPr>
          <p:cNvSpPr/>
          <p:nvPr/>
        </p:nvSpPr>
        <p:spPr>
          <a:xfrm>
            <a:off x="1314248" y="2422706"/>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3379557" y="2422706"/>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2407588" y="2750845"/>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78" name="组合 77">
            <a:extLst>
              <a:ext uri="{FF2B5EF4-FFF2-40B4-BE49-F238E27FC236}">
                <a16:creationId xmlns:a16="http://schemas.microsoft.com/office/drawing/2014/main" id="{0FDC8326-2789-2B4D-86A8-90E9A222DE11}"/>
              </a:ext>
            </a:extLst>
          </p:cNvPr>
          <p:cNvGrpSpPr/>
          <p:nvPr/>
        </p:nvGrpSpPr>
        <p:grpSpPr>
          <a:xfrm>
            <a:off x="1436142" y="4608563"/>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3458136" y="4623003"/>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9"/>
            <a:stretch>
              <a:fillRect/>
            </a:stretch>
          </p:blipFill>
          <p:spPr>
            <a:xfrm>
              <a:off x="9420079" y="4689032"/>
              <a:ext cx="508000" cy="914400"/>
            </a:xfrm>
            <a:prstGeom prst="rect">
              <a:avLst/>
            </a:prstGeom>
          </p:spPr>
        </p:pic>
      </p:grpSp>
      <mc:AlternateContent xmlns:mc="http://schemas.openxmlformats.org/markup-compatibility/2006" xmlns:a14="http://schemas.microsoft.com/office/drawing/2010/main">
        <mc:Choice Requires="a14">
          <p:sp>
            <p:nvSpPr>
              <p:cNvPr id="72" name="TextBox 33">
                <a:extLst>
                  <a:ext uri="{FF2B5EF4-FFF2-40B4-BE49-F238E27FC236}">
                    <a16:creationId xmlns:a16="http://schemas.microsoft.com/office/drawing/2014/main" id="{F25CD61E-7C6F-724B-BA45-A03DA38051CB}"/>
                  </a:ext>
                </a:extLst>
              </p:cNvPr>
              <p:cNvSpPr txBox="1"/>
              <p:nvPr/>
            </p:nvSpPr>
            <p:spPr>
              <a:xfrm>
                <a:off x="6243145" y="3981888"/>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72" name="TextBox 33">
                <a:extLst>
                  <a:ext uri="{FF2B5EF4-FFF2-40B4-BE49-F238E27FC236}">
                    <a16:creationId xmlns:a16="http://schemas.microsoft.com/office/drawing/2014/main" id="{F25CD61E-7C6F-724B-BA45-A03DA38051CB}"/>
                  </a:ext>
                </a:extLst>
              </p:cNvPr>
              <p:cNvSpPr txBox="1">
                <a:spLocks noRot="1" noChangeAspect="1" noMove="1" noResize="1" noEditPoints="1" noAdjustHandles="1" noChangeArrowheads="1" noChangeShapeType="1" noTextEdit="1"/>
              </p:cNvSpPr>
              <p:nvPr/>
            </p:nvSpPr>
            <p:spPr>
              <a:xfrm>
                <a:off x="6243145" y="3981888"/>
                <a:ext cx="213200" cy="276999"/>
              </a:xfrm>
              <a:prstGeom prst="rect">
                <a:avLst/>
              </a:prstGeom>
              <a:blipFill>
                <a:blip r:embed="rId3"/>
                <a:stretch>
                  <a:fillRect l="-31250" r="-2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34">
                <a:extLst>
                  <a:ext uri="{FF2B5EF4-FFF2-40B4-BE49-F238E27FC236}">
                    <a16:creationId xmlns:a16="http://schemas.microsoft.com/office/drawing/2014/main" id="{D29AD446-96F6-8946-8050-DEF683740A3A}"/>
                  </a:ext>
                </a:extLst>
              </p:cNvPr>
              <p:cNvSpPr txBox="1"/>
              <p:nvPr/>
            </p:nvSpPr>
            <p:spPr>
              <a:xfrm>
                <a:off x="5704678" y="3981888"/>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80" name="TextBox 34">
                <a:extLst>
                  <a:ext uri="{FF2B5EF4-FFF2-40B4-BE49-F238E27FC236}">
                    <a16:creationId xmlns:a16="http://schemas.microsoft.com/office/drawing/2014/main" id="{D29AD446-96F6-8946-8050-DEF683740A3A}"/>
                  </a:ext>
                </a:extLst>
              </p:cNvPr>
              <p:cNvSpPr txBox="1">
                <a:spLocks noRot="1" noChangeAspect="1" noMove="1" noResize="1" noEditPoints="1" noAdjustHandles="1" noChangeArrowheads="1" noChangeShapeType="1" noTextEdit="1"/>
              </p:cNvSpPr>
              <p:nvPr/>
            </p:nvSpPr>
            <p:spPr>
              <a:xfrm>
                <a:off x="5704678" y="3981888"/>
                <a:ext cx="391068" cy="276999"/>
              </a:xfrm>
              <a:prstGeom prst="rect">
                <a:avLst/>
              </a:prstGeom>
              <a:blipFill>
                <a:blip r:embed="rId10"/>
                <a:stretch>
                  <a:fillRect l="-12500" r="-3125" b="-13636"/>
                </a:stretch>
              </a:blipFill>
            </p:spPr>
            <p:txBody>
              <a:bodyPr/>
              <a:lstStyle/>
              <a:p>
                <a:r>
                  <a:rPr lang="zh-CN" altLang="en-US">
                    <a:noFill/>
                  </a:rPr>
                  <a:t> </a:t>
                </a:r>
              </a:p>
            </p:txBody>
          </p:sp>
        </mc:Fallback>
      </mc:AlternateContent>
      <p:cxnSp>
        <p:nvCxnSpPr>
          <p:cNvPr id="81" name="Straight Connector 35">
            <a:extLst>
              <a:ext uri="{FF2B5EF4-FFF2-40B4-BE49-F238E27FC236}">
                <a16:creationId xmlns:a16="http://schemas.microsoft.com/office/drawing/2014/main" id="{F835DE14-3552-374F-8ED4-10226691DBCC}"/>
              </a:ext>
            </a:extLst>
          </p:cNvPr>
          <p:cNvCxnSpPr>
            <a:stCxn id="80" idx="0"/>
            <a:endCxn id="95" idx="3"/>
          </p:cNvCxnSpPr>
          <p:nvPr/>
        </p:nvCxnSpPr>
        <p:spPr>
          <a:xfrm flipV="1">
            <a:off x="5900212" y="3870269"/>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36">
            <a:extLst>
              <a:ext uri="{FF2B5EF4-FFF2-40B4-BE49-F238E27FC236}">
                <a16:creationId xmlns:a16="http://schemas.microsoft.com/office/drawing/2014/main" id="{F5CDD4BA-EC57-204B-9105-3AF4E2E92610}"/>
              </a:ext>
            </a:extLst>
          </p:cNvPr>
          <p:cNvCxnSpPr>
            <a:stCxn id="72" idx="0"/>
            <a:endCxn id="95" idx="5"/>
          </p:cNvCxnSpPr>
          <p:nvPr/>
        </p:nvCxnSpPr>
        <p:spPr>
          <a:xfrm flipH="1" flipV="1">
            <a:off x="6235899" y="3870269"/>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37">
            <a:extLst>
              <a:ext uri="{FF2B5EF4-FFF2-40B4-BE49-F238E27FC236}">
                <a16:creationId xmlns:a16="http://schemas.microsoft.com/office/drawing/2014/main" id="{6201F316-8993-7645-BA5C-B8BFC7DB7BE9}"/>
              </a:ext>
            </a:extLst>
          </p:cNvPr>
          <p:cNvCxnSpPr>
            <a:stCxn id="95" idx="1"/>
            <a:endCxn id="96" idx="4"/>
          </p:cNvCxnSpPr>
          <p:nvPr/>
        </p:nvCxnSpPr>
        <p:spPr>
          <a:xfrm flipH="1" flipV="1">
            <a:off x="5824486" y="3426613"/>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38">
            <a:extLst>
              <a:ext uri="{FF2B5EF4-FFF2-40B4-BE49-F238E27FC236}">
                <a16:creationId xmlns:a16="http://schemas.microsoft.com/office/drawing/2014/main" id="{ABC44DED-7EBB-204D-AC62-BDADA4ABDEA7}"/>
              </a:ext>
            </a:extLst>
          </p:cNvPr>
          <p:cNvGrpSpPr/>
          <p:nvPr/>
        </p:nvGrpSpPr>
        <p:grpSpPr>
          <a:xfrm>
            <a:off x="8042279" y="3021379"/>
            <a:ext cx="476733" cy="461665"/>
            <a:chOff x="2261112" y="2377058"/>
            <a:chExt cx="476733" cy="461665"/>
          </a:xfrm>
        </p:grpSpPr>
        <p:sp>
          <p:nvSpPr>
            <p:cNvPr id="85" name="TextBox 39">
              <a:extLst>
                <a:ext uri="{FF2B5EF4-FFF2-40B4-BE49-F238E27FC236}">
                  <a16:creationId xmlns:a16="http://schemas.microsoft.com/office/drawing/2014/main" id="{F92CB58F-A60A-B244-A449-9EEE54A514E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6" name="Oval 40">
              <a:extLst>
                <a:ext uri="{FF2B5EF4-FFF2-40B4-BE49-F238E27FC236}">
                  <a16:creationId xmlns:a16="http://schemas.microsoft.com/office/drawing/2014/main" id="{46B07DE2-5405-3B47-B4A9-48FAA287C261}"/>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41">
            <a:extLst>
              <a:ext uri="{FF2B5EF4-FFF2-40B4-BE49-F238E27FC236}">
                <a16:creationId xmlns:a16="http://schemas.microsoft.com/office/drawing/2014/main" id="{9F9C9761-8D4C-4242-87DD-812285637749}"/>
              </a:ext>
            </a:extLst>
          </p:cNvPr>
          <p:cNvCxnSpPr>
            <a:endCxn id="96" idx="0"/>
          </p:cNvCxnSpPr>
          <p:nvPr/>
        </p:nvCxnSpPr>
        <p:spPr>
          <a:xfrm flipH="1">
            <a:off x="5824486" y="2862732"/>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42">
            <a:extLst>
              <a:ext uri="{FF2B5EF4-FFF2-40B4-BE49-F238E27FC236}">
                <a16:creationId xmlns:a16="http://schemas.microsoft.com/office/drawing/2014/main" id="{EFAD4942-2235-0A48-98B2-DF26482B2BE5}"/>
              </a:ext>
            </a:extLst>
          </p:cNvPr>
          <p:cNvCxnSpPr>
            <a:stCxn id="89" idx="0"/>
            <a:endCxn id="86" idx="5"/>
          </p:cNvCxnSpPr>
          <p:nvPr/>
        </p:nvCxnSpPr>
        <p:spPr>
          <a:xfrm flipH="1" flipV="1">
            <a:off x="8393169" y="3309738"/>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43">
                <a:extLst>
                  <a:ext uri="{FF2B5EF4-FFF2-40B4-BE49-F238E27FC236}">
                    <a16:creationId xmlns:a16="http://schemas.microsoft.com/office/drawing/2014/main" id="{D036A813-BAC0-5E40-BF4B-0FA424E3C670}"/>
                  </a:ext>
                </a:extLst>
              </p:cNvPr>
              <p:cNvSpPr txBox="1"/>
              <p:nvPr/>
            </p:nvSpPr>
            <p:spPr>
              <a:xfrm>
                <a:off x="8401501" y="358376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89" name="TextBox 43">
                <a:extLst>
                  <a:ext uri="{FF2B5EF4-FFF2-40B4-BE49-F238E27FC236}">
                    <a16:creationId xmlns:a16="http://schemas.microsoft.com/office/drawing/2014/main" id="{D036A813-BAC0-5E40-BF4B-0FA424E3C670}"/>
                  </a:ext>
                </a:extLst>
              </p:cNvPr>
              <p:cNvSpPr txBox="1">
                <a:spLocks noRot="1" noChangeAspect="1" noMove="1" noResize="1" noEditPoints="1" noAdjustHandles="1" noChangeArrowheads="1" noChangeShapeType="1" noTextEdit="1"/>
              </p:cNvSpPr>
              <p:nvPr/>
            </p:nvSpPr>
            <p:spPr>
              <a:xfrm>
                <a:off x="8401501" y="3583767"/>
                <a:ext cx="391068" cy="276999"/>
              </a:xfrm>
              <a:prstGeom prst="rect">
                <a:avLst/>
              </a:prstGeom>
              <a:blipFill>
                <a:blip r:embed="rId11"/>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44">
                <a:extLst>
                  <a:ext uri="{FF2B5EF4-FFF2-40B4-BE49-F238E27FC236}">
                    <a16:creationId xmlns:a16="http://schemas.microsoft.com/office/drawing/2014/main" id="{BF0F5E83-D6AF-8440-824C-8D60EA3B188A}"/>
                  </a:ext>
                </a:extLst>
              </p:cNvPr>
              <p:cNvSpPr txBox="1"/>
              <p:nvPr/>
            </p:nvSpPr>
            <p:spPr>
              <a:xfrm>
                <a:off x="5627250" y="2876889"/>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90" name="TextBox 44">
                <a:extLst>
                  <a:ext uri="{FF2B5EF4-FFF2-40B4-BE49-F238E27FC236}">
                    <a16:creationId xmlns:a16="http://schemas.microsoft.com/office/drawing/2014/main" id="{BF0F5E83-D6AF-8440-824C-8D60EA3B188A}"/>
                  </a:ext>
                </a:extLst>
              </p:cNvPr>
              <p:cNvSpPr txBox="1">
                <a:spLocks noRot="1" noChangeAspect="1" noMove="1" noResize="1" noEditPoints="1" noAdjustHandles="1" noChangeArrowheads="1" noChangeShapeType="1" noTextEdit="1"/>
              </p:cNvSpPr>
              <p:nvPr/>
            </p:nvSpPr>
            <p:spPr>
              <a:xfrm>
                <a:off x="5627250" y="2876889"/>
                <a:ext cx="234038" cy="276999"/>
              </a:xfrm>
              <a:prstGeom prst="rect">
                <a:avLst/>
              </a:prstGeom>
              <a:blipFill>
                <a:blip r:embed="rId12"/>
                <a:stretch>
                  <a:fillRect l="-15000" r="-1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45">
                <a:extLst>
                  <a:ext uri="{FF2B5EF4-FFF2-40B4-BE49-F238E27FC236}">
                    <a16:creationId xmlns:a16="http://schemas.microsoft.com/office/drawing/2014/main" id="{BAD4C1E2-2A28-4E43-83CA-B9322D00F696}"/>
                  </a:ext>
                </a:extLst>
              </p:cNvPr>
              <p:cNvSpPr txBox="1"/>
              <p:nvPr/>
            </p:nvSpPr>
            <p:spPr>
              <a:xfrm>
                <a:off x="8067108" y="279109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91" name="TextBox 45">
                <a:extLst>
                  <a:ext uri="{FF2B5EF4-FFF2-40B4-BE49-F238E27FC236}">
                    <a16:creationId xmlns:a16="http://schemas.microsoft.com/office/drawing/2014/main" id="{BAD4C1E2-2A28-4E43-83CA-B9322D00F696}"/>
                  </a:ext>
                </a:extLst>
              </p:cNvPr>
              <p:cNvSpPr txBox="1">
                <a:spLocks noRot="1" noChangeAspect="1" noMove="1" noResize="1" noEditPoints="1" noAdjustHandles="1" noChangeArrowheads="1" noChangeShapeType="1" noTextEdit="1"/>
              </p:cNvSpPr>
              <p:nvPr/>
            </p:nvSpPr>
            <p:spPr>
              <a:xfrm>
                <a:off x="8067108" y="2791097"/>
                <a:ext cx="198772" cy="276999"/>
              </a:xfrm>
              <a:prstGeom prst="rect">
                <a:avLst/>
              </a:prstGeom>
              <a:blipFill>
                <a:blip r:embed="rId13"/>
                <a:stretch>
                  <a:fillRect l="-17647" r="-17647"/>
                </a:stretch>
              </a:blipFill>
            </p:spPr>
            <p:txBody>
              <a:bodyPr/>
              <a:lstStyle/>
              <a:p>
                <a:r>
                  <a:rPr lang="zh-CN" altLang="en-US">
                    <a:noFill/>
                  </a:rPr>
                  <a:t> </a:t>
                </a:r>
              </a:p>
            </p:txBody>
          </p:sp>
        </mc:Fallback>
      </mc:AlternateContent>
      <p:cxnSp>
        <p:nvCxnSpPr>
          <p:cNvPr id="92" name="Straight Connector 46">
            <a:extLst>
              <a:ext uri="{FF2B5EF4-FFF2-40B4-BE49-F238E27FC236}">
                <a16:creationId xmlns:a16="http://schemas.microsoft.com/office/drawing/2014/main" id="{8F7166F7-6509-D94D-9BEE-A5BCA74048B3}"/>
              </a:ext>
            </a:extLst>
          </p:cNvPr>
          <p:cNvCxnSpPr>
            <a:endCxn id="86" idx="0"/>
          </p:cNvCxnSpPr>
          <p:nvPr/>
        </p:nvCxnSpPr>
        <p:spPr>
          <a:xfrm flipH="1">
            <a:off x="8276282" y="2735363"/>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3" name="Group 48">
            <a:extLst>
              <a:ext uri="{FF2B5EF4-FFF2-40B4-BE49-F238E27FC236}">
                <a16:creationId xmlns:a16="http://schemas.microsoft.com/office/drawing/2014/main" id="{ECF60A81-372D-4441-9BB6-3C875E7D791A}"/>
              </a:ext>
            </a:extLst>
          </p:cNvPr>
          <p:cNvGrpSpPr/>
          <p:nvPr/>
        </p:nvGrpSpPr>
        <p:grpSpPr>
          <a:xfrm>
            <a:off x="5885009" y="3581910"/>
            <a:ext cx="476733" cy="461665"/>
            <a:chOff x="2261112" y="2377058"/>
            <a:chExt cx="476733" cy="461665"/>
          </a:xfrm>
        </p:grpSpPr>
        <p:sp>
          <p:nvSpPr>
            <p:cNvPr id="94" name="TextBox 49">
              <a:extLst>
                <a:ext uri="{FF2B5EF4-FFF2-40B4-BE49-F238E27FC236}">
                  <a16:creationId xmlns:a16="http://schemas.microsoft.com/office/drawing/2014/main" id="{1FB54F3C-33B5-0E40-9F4A-FF523E42013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95" name="Oval 50">
              <a:extLst>
                <a:ext uri="{FF2B5EF4-FFF2-40B4-BE49-F238E27FC236}">
                  <a16:creationId xmlns:a16="http://schemas.microsoft.com/office/drawing/2014/main" id="{AA878794-06E0-484A-B2C1-D7521E42735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51">
            <a:extLst>
              <a:ext uri="{FF2B5EF4-FFF2-40B4-BE49-F238E27FC236}">
                <a16:creationId xmlns:a16="http://schemas.microsoft.com/office/drawing/2014/main" id="{1E881F34-8217-1F40-B410-EEE423915A1F}"/>
              </a:ext>
            </a:extLst>
          </p:cNvPr>
          <p:cNvSpPr/>
          <p:nvPr/>
        </p:nvSpPr>
        <p:spPr>
          <a:xfrm>
            <a:off x="5659181" y="3110146"/>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52">
                <a:extLst>
                  <a:ext uri="{FF2B5EF4-FFF2-40B4-BE49-F238E27FC236}">
                    <a16:creationId xmlns:a16="http://schemas.microsoft.com/office/drawing/2014/main" id="{19B51718-4A6E-7B4A-8C4C-44A0AF745BFE}"/>
                  </a:ext>
                </a:extLst>
              </p:cNvPr>
              <p:cNvSpPr txBox="1"/>
              <p:nvPr/>
            </p:nvSpPr>
            <p:spPr>
              <a:xfrm>
                <a:off x="5740133" y="3126944"/>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97" name="TextBox 52">
                <a:extLst>
                  <a:ext uri="{FF2B5EF4-FFF2-40B4-BE49-F238E27FC236}">
                    <a16:creationId xmlns:a16="http://schemas.microsoft.com/office/drawing/2014/main" id="{19B51718-4A6E-7B4A-8C4C-44A0AF745BFE}"/>
                  </a:ext>
                </a:extLst>
              </p:cNvPr>
              <p:cNvSpPr txBox="1">
                <a:spLocks noRot="1" noChangeAspect="1" noMove="1" noResize="1" noEditPoints="1" noAdjustHandles="1" noChangeArrowheads="1" noChangeShapeType="1" noTextEdit="1"/>
              </p:cNvSpPr>
              <p:nvPr/>
            </p:nvSpPr>
            <p:spPr>
              <a:xfrm>
                <a:off x="5740133" y="3126944"/>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98" name="Group 55">
            <a:extLst>
              <a:ext uri="{FF2B5EF4-FFF2-40B4-BE49-F238E27FC236}">
                <a16:creationId xmlns:a16="http://schemas.microsoft.com/office/drawing/2014/main" id="{3C2A9749-7C25-F14D-BB88-DD45AFE7EA08}"/>
              </a:ext>
            </a:extLst>
          </p:cNvPr>
          <p:cNvGrpSpPr/>
          <p:nvPr/>
        </p:nvGrpSpPr>
        <p:grpSpPr>
          <a:xfrm>
            <a:off x="5953306" y="2581568"/>
            <a:ext cx="634581" cy="338554"/>
            <a:chOff x="7244369" y="3385977"/>
            <a:chExt cx="634581" cy="338554"/>
          </a:xfrm>
        </p:grpSpPr>
        <p:sp>
          <p:nvSpPr>
            <p:cNvPr id="99" name="Oval 56">
              <a:extLst>
                <a:ext uri="{FF2B5EF4-FFF2-40B4-BE49-F238E27FC236}">
                  <a16:creationId xmlns:a16="http://schemas.microsoft.com/office/drawing/2014/main" id="{36BDC0CF-4A63-424E-98C2-7DAE6D5659F7}"/>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57">
              <a:extLst>
                <a:ext uri="{FF2B5EF4-FFF2-40B4-BE49-F238E27FC236}">
                  <a16:creationId xmlns:a16="http://schemas.microsoft.com/office/drawing/2014/main" id="{004F9DC0-6A60-7343-B931-87E6FD6619E6}"/>
                </a:ext>
              </a:extLst>
            </p:cNvPr>
            <p:cNvSpPr txBox="1"/>
            <p:nvPr/>
          </p:nvSpPr>
          <p:spPr>
            <a:xfrm>
              <a:off x="7244369" y="3385977"/>
              <a:ext cx="634581" cy="338554"/>
            </a:xfrm>
            <a:prstGeom prst="rect">
              <a:avLst/>
            </a:prstGeom>
            <a:noFill/>
          </p:spPr>
          <p:txBody>
            <a:bodyPr wrap="square" rtlCol="0">
              <a:spAutoFit/>
            </a:bodyPr>
            <a:lstStyle/>
            <a:p>
              <a:r>
                <a:rPr lang="en-US" altLang="zh-CN" sz="1600" dirty="0"/>
                <a:t>ops</a:t>
              </a:r>
              <a:endParaRPr lang="en-US" sz="1600" dirty="0"/>
            </a:p>
          </p:txBody>
        </p:sp>
      </p:grpSp>
      <p:grpSp>
        <p:nvGrpSpPr>
          <p:cNvPr id="101" name="Group 58">
            <a:extLst>
              <a:ext uri="{FF2B5EF4-FFF2-40B4-BE49-F238E27FC236}">
                <a16:creationId xmlns:a16="http://schemas.microsoft.com/office/drawing/2014/main" id="{00262B5F-E5A9-BD4D-92A5-9EC58F59C707}"/>
              </a:ext>
            </a:extLst>
          </p:cNvPr>
          <p:cNvGrpSpPr/>
          <p:nvPr/>
        </p:nvGrpSpPr>
        <p:grpSpPr>
          <a:xfrm>
            <a:off x="7559856" y="3525828"/>
            <a:ext cx="733573" cy="338554"/>
            <a:chOff x="8774486" y="4387239"/>
            <a:chExt cx="733573" cy="338554"/>
          </a:xfrm>
        </p:grpSpPr>
        <p:sp>
          <p:nvSpPr>
            <p:cNvPr id="102" name="Oval 59">
              <a:extLst>
                <a:ext uri="{FF2B5EF4-FFF2-40B4-BE49-F238E27FC236}">
                  <a16:creationId xmlns:a16="http://schemas.microsoft.com/office/drawing/2014/main" id="{67D8E35E-CEB3-834C-86D1-50E1D5AE7057}"/>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60">
              <a:extLst>
                <a:ext uri="{FF2B5EF4-FFF2-40B4-BE49-F238E27FC236}">
                  <a16:creationId xmlns:a16="http://schemas.microsoft.com/office/drawing/2014/main" id="{3587C7D2-79A2-1949-ACBF-E381EF9492D7}"/>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04" name="Straight Connector 61">
            <a:extLst>
              <a:ext uri="{FF2B5EF4-FFF2-40B4-BE49-F238E27FC236}">
                <a16:creationId xmlns:a16="http://schemas.microsoft.com/office/drawing/2014/main" id="{DF69F1DD-C900-5645-952B-5A6904DDE82D}"/>
              </a:ext>
            </a:extLst>
          </p:cNvPr>
          <p:cNvCxnSpPr>
            <a:endCxn id="86" idx="3"/>
          </p:cNvCxnSpPr>
          <p:nvPr/>
        </p:nvCxnSpPr>
        <p:spPr>
          <a:xfrm flipV="1">
            <a:off x="7919154" y="3309739"/>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66">
            <a:extLst>
              <a:ext uri="{FF2B5EF4-FFF2-40B4-BE49-F238E27FC236}">
                <a16:creationId xmlns:a16="http://schemas.microsoft.com/office/drawing/2014/main" id="{59D3F2B0-E01D-8549-9D1A-384D1E5FD106}"/>
              </a:ext>
            </a:extLst>
          </p:cNvPr>
          <p:cNvSpPr/>
          <p:nvPr/>
        </p:nvSpPr>
        <p:spPr>
          <a:xfrm>
            <a:off x="5494547" y="2422706"/>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67">
            <a:extLst>
              <a:ext uri="{FF2B5EF4-FFF2-40B4-BE49-F238E27FC236}">
                <a16:creationId xmlns:a16="http://schemas.microsoft.com/office/drawing/2014/main" id="{030CA95E-C37F-BC49-9A2F-ADA2831B0D61}"/>
              </a:ext>
            </a:extLst>
          </p:cNvPr>
          <p:cNvSpPr/>
          <p:nvPr/>
        </p:nvSpPr>
        <p:spPr>
          <a:xfrm>
            <a:off x="7559856" y="2422706"/>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68">
            <a:extLst>
              <a:ext uri="{FF2B5EF4-FFF2-40B4-BE49-F238E27FC236}">
                <a16:creationId xmlns:a16="http://schemas.microsoft.com/office/drawing/2014/main" id="{C3D4DD92-15D1-3048-8BD6-C252C1CB4D3B}"/>
              </a:ext>
            </a:extLst>
          </p:cNvPr>
          <p:cNvCxnSpPr>
            <a:cxnSpLocks/>
            <a:stCxn id="100" idx="3"/>
            <a:endCxn id="103" idx="1"/>
          </p:cNvCxnSpPr>
          <p:nvPr/>
        </p:nvCxnSpPr>
        <p:spPr>
          <a:xfrm>
            <a:off x="6587887" y="2750845"/>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08" name="组合 107">
            <a:extLst>
              <a:ext uri="{FF2B5EF4-FFF2-40B4-BE49-F238E27FC236}">
                <a16:creationId xmlns:a16="http://schemas.microsoft.com/office/drawing/2014/main" id="{6091F4F6-1AE3-064D-ACD7-7BBF75D25F22}"/>
              </a:ext>
            </a:extLst>
          </p:cNvPr>
          <p:cNvGrpSpPr/>
          <p:nvPr/>
        </p:nvGrpSpPr>
        <p:grpSpPr>
          <a:xfrm>
            <a:off x="5616441" y="4608563"/>
            <a:ext cx="971446" cy="1228966"/>
            <a:chOff x="7098717" y="4674592"/>
            <a:chExt cx="971446" cy="1228966"/>
          </a:xfrm>
        </p:grpSpPr>
        <p:sp>
          <p:nvSpPr>
            <p:cNvPr id="109" name="TextBox 47">
              <a:extLst>
                <a:ext uri="{FF2B5EF4-FFF2-40B4-BE49-F238E27FC236}">
                  <a16:creationId xmlns:a16="http://schemas.microsoft.com/office/drawing/2014/main" id="{84ADC5F6-7236-C541-A7F3-B495E1F7FB15}"/>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altLang="zh-CN" baseline="-25000" dirty="0"/>
                <a:t>2</a:t>
              </a:r>
              <a:endParaRPr lang="en-US" baseline="-25000" dirty="0"/>
            </a:p>
          </p:txBody>
        </p:sp>
        <p:pic>
          <p:nvPicPr>
            <p:cNvPr id="110" name="图片 109">
              <a:extLst>
                <a:ext uri="{FF2B5EF4-FFF2-40B4-BE49-F238E27FC236}">
                  <a16:creationId xmlns:a16="http://schemas.microsoft.com/office/drawing/2014/main" id="{FA1FFAB7-2ECE-704F-A8C5-F38FF018AF07}"/>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111" name="组合 110">
            <a:extLst>
              <a:ext uri="{FF2B5EF4-FFF2-40B4-BE49-F238E27FC236}">
                <a16:creationId xmlns:a16="http://schemas.microsoft.com/office/drawing/2014/main" id="{DCBF9A7D-33AB-9B4A-AE71-6332E81F2FFE}"/>
              </a:ext>
            </a:extLst>
          </p:cNvPr>
          <p:cNvGrpSpPr/>
          <p:nvPr/>
        </p:nvGrpSpPr>
        <p:grpSpPr>
          <a:xfrm>
            <a:off x="7638435" y="4623003"/>
            <a:ext cx="1053697" cy="1212843"/>
            <a:chOff x="9120711" y="4689032"/>
            <a:chExt cx="1053697" cy="1212843"/>
          </a:xfrm>
        </p:grpSpPr>
        <p:sp>
          <p:nvSpPr>
            <p:cNvPr id="112" name="TextBox 54">
              <a:extLst>
                <a:ext uri="{FF2B5EF4-FFF2-40B4-BE49-F238E27FC236}">
                  <a16:creationId xmlns:a16="http://schemas.microsoft.com/office/drawing/2014/main" id="{1C7705EC-5FA9-BF43-A29C-8633C01DC2BC}"/>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3</a:t>
              </a:r>
              <a:endParaRPr lang="en-US" baseline="-25000" dirty="0"/>
            </a:p>
          </p:txBody>
        </p:sp>
        <p:pic>
          <p:nvPicPr>
            <p:cNvPr id="113" name="图片 112">
              <a:extLst>
                <a:ext uri="{FF2B5EF4-FFF2-40B4-BE49-F238E27FC236}">
                  <a16:creationId xmlns:a16="http://schemas.microsoft.com/office/drawing/2014/main" id="{BD8A6658-8537-2246-9B3A-479F5A90B19C}"/>
                </a:ext>
              </a:extLst>
            </p:cNvPr>
            <p:cNvPicPr>
              <a:picLocks noChangeAspect="1"/>
            </p:cNvPicPr>
            <p:nvPr/>
          </p:nvPicPr>
          <p:blipFill>
            <a:blip r:embed="rId9"/>
            <a:stretch>
              <a:fillRect/>
            </a:stretch>
          </p:blipFill>
          <p:spPr>
            <a:xfrm>
              <a:off x="9420079" y="4689032"/>
              <a:ext cx="508000" cy="914400"/>
            </a:xfrm>
            <a:prstGeom prst="rect">
              <a:avLst/>
            </a:prstGeom>
          </p:spPr>
        </p:pic>
      </p:grpSp>
      <p:grpSp>
        <p:nvGrpSpPr>
          <p:cNvPr id="114" name="Group 38">
            <a:extLst>
              <a:ext uri="{FF2B5EF4-FFF2-40B4-BE49-F238E27FC236}">
                <a16:creationId xmlns:a16="http://schemas.microsoft.com/office/drawing/2014/main" id="{DE73173A-2240-6E4E-8CDA-A75384148BB9}"/>
              </a:ext>
            </a:extLst>
          </p:cNvPr>
          <p:cNvGrpSpPr/>
          <p:nvPr/>
        </p:nvGrpSpPr>
        <p:grpSpPr>
          <a:xfrm>
            <a:off x="10253212" y="3019561"/>
            <a:ext cx="476733" cy="461665"/>
            <a:chOff x="2261112" y="2377058"/>
            <a:chExt cx="476733" cy="461665"/>
          </a:xfrm>
        </p:grpSpPr>
        <p:sp>
          <p:nvSpPr>
            <p:cNvPr id="115" name="TextBox 39">
              <a:extLst>
                <a:ext uri="{FF2B5EF4-FFF2-40B4-BE49-F238E27FC236}">
                  <a16:creationId xmlns:a16="http://schemas.microsoft.com/office/drawing/2014/main" id="{CD06EE96-6659-4C47-AA4F-84F70EDEF62B}"/>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16" name="Oval 40">
              <a:extLst>
                <a:ext uri="{FF2B5EF4-FFF2-40B4-BE49-F238E27FC236}">
                  <a16:creationId xmlns:a16="http://schemas.microsoft.com/office/drawing/2014/main" id="{8C759C85-63E3-AA47-9C0D-484D2F52B70F}"/>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Connector 42">
            <a:extLst>
              <a:ext uri="{FF2B5EF4-FFF2-40B4-BE49-F238E27FC236}">
                <a16:creationId xmlns:a16="http://schemas.microsoft.com/office/drawing/2014/main" id="{D842A8CB-A8A4-264F-9C06-F814549EBF3B}"/>
              </a:ext>
            </a:extLst>
          </p:cNvPr>
          <p:cNvCxnSpPr>
            <a:stCxn id="118" idx="0"/>
            <a:endCxn id="116" idx="5"/>
          </p:cNvCxnSpPr>
          <p:nvPr/>
        </p:nvCxnSpPr>
        <p:spPr>
          <a:xfrm flipH="1" flipV="1">
            <a:off x="10604102" y="3307920"/>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43">
                <a:extLst>
                  <a:ext uri="{FF2B5EF4-FFF2-40B4-BE49-F238E27FC236}">
                    <a16:creationId xmlns:a16="http://schemas.microsoft.com/office/drawing/2014/main" id="{B4E56543-06E9-534B-BAEE-0C7614A2A582}"/>
                  </a:ext>
                </a:extLst>
              </p:cNvPr>
              <p:cNvSpPr txBox="1"/>
              <p:nvPr/>
            </p:nvSpPr>
            <p:spPr>
              <a:xfrm>
                <a:off x="10612434" y="3581949"/>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18" name="TextBox 43">
                <a:extLst>
                  <a:ext uri="{FF2B5EF4-FFF2-40B4-BE49-F238E27FC236}">
                    <a16:creationId xmlns:a16="http://schemas.microsoft.com/office/drawing/2014/main" id="{B4E56543-06E9-534B-BAEE-0C7614A2A582}"/>
                  </a:ext>
                </a:extLst>
              </p:cNvPr>
              <p:cNvSpPr txBox="1">
                <a:spLocks noRot="1" noChangeAspect="1" noMove="1" noResize="1" noEditPoints="1" noAdjustHandles="1" noChangeArrowheads="1" noChangeShapeType="1" noTextEdit="1"/>
              </p:cNvSpPr>
              <p:nvPr/>
            </p:nvSpPr>
            <p:spPr>
              <a:xfrm>
                <a:off x="10612434" y="3581949"/>
                <a:ext cx="391068" cy="276999"/>
              </a:xfrm>
              <a:prstGeom prst="rect">
                <a:avLst/>
              </a:prstGeom>
              <a:blipFill>
                <a:blip r:embed="rId14"/>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5">
                <a:extLst>
                  <a:ext uri="{FF2B5EF4-FFF2-40B4-BE49-F238E27FC236}">
                    <a16:creationId xmlns:a16="http://schemas.microsoft.com/office/drawing/2014/main" id="{C5DE1CE9-237A-C845-B161-1DD4118EE616}"/>
                  </a:ext>
                </a:extLst>
              </p:cNvPr>
              <p:cNvSpPr txBox="1"/>
              <p:nvPr/>
            </p:nvSpPr>
            <p:spPr>
              <a:xfrm>
                <a:off x="10278041" y="2789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19" name="TextBox 45">
                <a:extLst>
                  <a:ext uri="{FF2B5EF4-FFF2-40B4-BE49-F238E27FC236}">
                    <a16:creationId xmlns:a16="http://schemas.microsoft.com/office/drawing/2014/main" id="{C5DE1CE9-237A-C845-B161-1DD4118EE616}"/>
                  </a:ext>
                </a:extLst>
              </p:cNvPr>
              <p:cNvSpPr txBox="1">
                <a:spLocks noRot="1" noChangeAspect="1" noMove="1" noResize="1" noEditPoints="1" noAdjustHandles="1" noChangeArrowheads="1" noChangeShapeType="1" noTextEdit="1"/>
              </p:cNvSpPr>
              <p:nvPr/>
            </p:nvSpPr>
            <p:spPr>
              <a:xfrm>
                <a:off x="10278041" y="2789279"/>
                <a:ext cx="198772" cy="276999"/>
              </a:xfrm>
              <a:prstGeom prst="rect">
                <a:avLst/>
              </a:prstGeom>
              <a:blipFill>
                <a:blip r:embed="rId15"/>
                <a:stretch>
                  <a:fillRect l="-23529" r="-17647" b="-4545"/>
                </a:stretch>
              </a:blipFill>
            </p:spPr>
            <p:txBody>
              <a:bodyPr/>
              <a:lstStyle/>
              <a:p>
                <a:r>
                  <a:rPr lang="zh-CN" altLang="en-US">
                    <a:noFill/>
                  </a:rPr>
                  <a:t> </a:t>
                </a:r>
              </a:p>
            </p:txBody>
          </p:sp>
        </mc:Fallback>
      </mc:AlternateContent>
      <p:cxnSp>
        <p:nvCxnSpPr>
          <p:cNvPr id="120" name="Straight Connector 46">
            <a:extLst>
              <a:ext uri="{FF2B5EF4-FFF2-40B4-BE49-F238E27FC236}">
                <a16:creationId xmlns:a16="http://schemas.microsoft.com/office/drawing/2014/main" id="{8558A8EC-D74D-A344-8F34-42595D9B6FB3}"/>
              </a:ext>
            </a:extLst>
          </p:cNvPr>
          <p:cNvCxnSpPr>
            <a:endCxn id="116" idx="0"/>
          </p:cNvCxnSpPr>
          <p:nvPr/>
        </p:nvCxnSpPr>
        <p:spPr>
          <a:xfrm flipH="1">
            <a:off x="10487215" y="2733545"/>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58">
            <a:extLst>
              <a:ext uri="{FF2B5EF4-FFF2-40B4-BE49-F238E27FC236}">
                <a16:creationId xmlns:a16="http://schemas.microsoft.com/office/drawing/2014/main" id="{98AAAB44-1304-F24C-B5B6-B112F6AA73F6}"/>
              </a:ext>
            </a:extLst>
          </p:cNvPr>
          <p:cNvGrpSpPr/>
          <p:nvPr/>
        </p:nvGrpSpPr>
        <p:grpSpPr>
          <a:xfrm>
            <a:off x="9770789" y="3524010"/>
            <a:ext cx="733573" cy="338554"/>
            <a:chOff x="8774486" y="4387239"/>
            <a:chExt cx="733573" cy="338554"/>
          </a:xfrm>
        </p:grpSpPr>
        <p:sp>
          <p:nvSpPr>
            <p:cNvPr id="122" name="Oval 59">
              <a:extLst>
                <a:ext uri="{FF2B5EF4-FFF2-40B4-BE49-F238E27FC236}">
                  <a16:creationId xmlns:a16="http://schemas.microsoft.com/office/drawing/2014/main" id="{677819D1-C429-F748-92BF-F7B09ED8C51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60">
              <a:extLst>
                <a:ext uri="{FF2B5EF4-FFF2-40B4-BE49-F238E27FC236}">
                  <a16:creationId xmlns:a16="http://schemas.microsoft.com/office/drawing/2014/main" id="{B3B3D908-05CA-5B49-B64A-F8D96C624653}"/>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24" name="Straight Connector 61">
            <a:extLst>
              <a:ext uri="{FF2B5EF4-FFF2-40B4-BE49-F238E27FC236}">
                <a16:creationId xmlns:a16="http://schemas.microsoft.com/office/drawing/2014/main" id="{5F1D4C0D-D58B-4645-B9B3-4592B2C91AD3}"/>
              </a:ext>
            </a:extLst>
          </p:cNvPr>
          <p:cNvCxnSpPr>
            <a:endCxn id="116" idx="3"/>
          </p:cNvCxnSpPr>
          <p:nvPr/>
        </p:nvCxnSpPr>
        <p:spPr>
          <a:xfrm flipV="1">
            <a:off x="10130087" y="3307921"/>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67">
            <a:extLst>
              <a:ext uri="{FF2B5EF4-FFF2-40B4-BE49-F238E27FC236}">
                <a16:creationId xmlns:a16="http://schemas.microsoft.com/office/drawing/2014/main" id="{D3D9862E-CA95-CB40-BCED-43C616174DA3}"/>
              </a:ext>
            </a:extLst>
          </p:cNvPr>
          <p:cNvSpPr/>
          <p:nvPr/>
        </p:nvSpPr>
        <p:spPr>
          <a:xfrm>
            <a:off x="9770789" y="2420888"/>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组合 125">
            <a:extLst>
              <a:ext uri="{FF2B5EF4-FFF2-40B4-BE49-F238E27FC236}">
                <a16:creationId xmlns:a16="http://schemas.microsoft.com/office/drawing/2014/main" id="{654665E6-F40A-7C48-8B00-15768D151814}"/>
              </a:ext>
            </a:extLst>
          </p:cNvPr>
          <p:cNvGrpSpPr/>
          <p:nvPr/>
        </p:nvGrpSpPr>
        <p:grpSpPr>
          <a:xfrm>
            <a:off x="9849368" y="4621185"/>
            <a:ext cx="1053697" cy="1212843"/>
            <a:chOff x="9120711" y="4689032"/>
            <a:chExt cx="1053697" cy="1212843"/>
          </a:xfrm>
        </p:grpSpPr>
        <p:sp>
          <p:nvSpPr>
            <p:cNvPr id="127" name="TextBox 54">
              <a:extLst>
                <a:ext uri="{FF2B5EF4-FFF2-40B4-BE49-F238E27FC236}">
                  <a16:creationId xmlns:a16="http://schemas.microsoft.com/office/drawing/2014/main" id="{F367E83C-5954-4844-94B6-37CE720522F3}"/>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4</a:t>
              </a:r>
              <a:endParaRPr lang="en-US" baseline="-25000" dirty="0"/>
            </a:p>
          </p:txBody>
        </p:sp>
        <p:pic>
          <p:nvPicPr>
            <p:cNvPr id="128" name="图片 127">
              <a:extLst>
                <a:ext uri="{FF2B5EF4-FFF2-40B4-BE49-F238E27FC236}">
                  <a16:creationId xmlns:a16="http://schemas.microsoft.com/office/drawing/2014/main" id="{88F60043-268F-DA4C-8D72-F5D1208F977A}"/>
                </a:ext>
              </a:extLst>
            </p:cNvPr>
            <p:cNvPicPr>
              <a:picLocks noChangeAspect="1"/>
            </p:cNvPicPr>
            <p:nvPr/>
          </p:nvPicPr>
          <p:blipFill>
            <a:blip r:embed="rId9"/>
            <a:stretch>
              <a:fillRect/>
            </a:stretch>
          </p:blipFill>
          <p:spPr>
            <a:xfrm>
              <a:off x="9420079" y="4689032"/>
              <a:ext cx="508000" cy="914400"/>
            </a:xfrm>
            <a:prstGeom prst="rect">
              <a:avLst/>
            </a:prstGeom>
          </p:spPr>
        </p:pic>
      </p:grpSp>
      <p:cxnSp>
        <p:nvCxnSpPr>
          <p:cNvPr id="129" name="Straight Arrow Connector 68">
            <a:extLst>
              <a:ext uri="{FF2B5EF4-FFF2-40B4-BE49-F238E27FC236}">
                <a16:creationId xmlns:a16="http://schemas.microsoft.com/office/drawing/2014/main" id="{BDD5EE06-A4E3-DF42-8981-F72C22F19212}"/>
              </a:ext>
            </a:extLst>
          </p:cNvPr>
          <p:cNvCxnSpPr>
            <a:cxnSpLocks/>
            <a:stCxn id="61" idx="3"/>
            <a:endCxn id="100" idx="1"/>
          </p:cNvCxnSpPr>
          <p:nvPr/>
        </p:nvCxnSpPr>
        <p:spPr>
          <a:xfrm flipV="1">
            <a:off x="4113130" y="2750845"/>
            <a:ext cx="1840176"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130" name="Straight Arrow Connector 68">
            <a:extLst>
              <a:ext uri="{FF2B5EF4-FFF2-40B4-BE49-F238E27FC236}">
                <a16:creationId xmlns:a16="http://schemas.microsoft.com/office/drawing/2014/main" id="{C1DEB6C4-0416-E546-8928-29EB9E724DFC}"/>
              </a:ext>
            </a:extLst>
          </p:cNvPr>
          <p:cNvCxnSpPr>
            <a:cxnSpLocks/>
            <a:stCxn id="103" idx="3"/>
            <a:endCxn id="123" idx="1"/>
          </p:cNvCxnSpPr>
          <p:nvPr/>
        </p:nvCxnSpPr>
        <p:spPr>
          <a:xfrm flipV="1">
            <a:off x="8293429" y="3693287"/>
            <a:ext cx="1477360" cy="1818"/>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2533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250"/>
                                        <p:tgtEl>
                                          <p:spTgt spid="56"/>
                                        </p:tgtEl>
                                      </p:cBhvr>
                                    </p:animEffect>
                                  </p:childTnLst>
                                </p:cTn>
                              </p:par>
                            </p:childTnLst>
                          </p:cTn>
                        </p:par>
                        <p:par>
                          <p:cTn id="46" fill="hold">
                            <p:stCondLst>
                              <p:cond delay="25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250"/>
                                        <p:tgtEl>
                                          <p:spTgt spid="5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25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250"/>
                                        <p:tgtEl>
                                          <p:spTgt spid="98"/>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wipe(down)">
                                      <p:cBhvr>
                                        <p:cTn id="100" dur="250"/>
                                        <p:tgtEl>
                                          <p:spTgt spid="10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left)">
                                      <p:cBhvr>
                                        <p:cTn id="104" dur="250"/>
                                        <p:tgtEl>
                                          <p:spTgt spid="107"/>
                                        </p:tgtEl>
                                      </p:cBhvr>
                                    </p:animEffect>
                                  </p:childTnLst>
                                </p:cTn>
                              </p:par>
                              <p:par>
                                <p:cTn id="105" presetID="1" presetClass="entr" presetSubtype="0" fill="hold"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childTnLst>
                          </p:cTn>
                        </p:par>
                        <p:par>
                          <p:cTn id="119" fill="hold">
                            <p:stCondLst>
                              <p:cond delay="750"/>
                            </p:stCondLst>
                            <p:childTnLst>
                              <p:par>
                                <p:cTn id="120" presetID="22" presetClass="entr" presetSubtype="4" fill="hold"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down)">
                                      <p:cBhvr>
                                        <p:cTn id="122" dur="250"/>
                                        <p:tgtEl>
                                          <p:spTgt spid="121"/>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129"/>
                                        </p:tgtEl>
                                        <p:attrNameLst>
                                          <p:attrName>style.visibility</p:attrName>
                                        </p:attrNameLst>
                                      </p:cBhvr>
                                      <p:to>
                                        <p:strVal val="visible"/>
                                      </p:to>
                                    </p:set>
                                    <p:animEffect transition="in" filter="wipe(left)">
                                      <p:cBhvr>
                                        <p:cTn id="126" dur="250"/>
                                        <p:tgtEl>
                                          <p:spTgt spid="129"/>
                                        </p:tgtEl>
                                      </p:cBhvr>
                                    </p:animEffect>
                                  </p:childTnLst>
                                </p:cTn>
                              </p:par>
                            </p:childTnLst>
                          </p:cTn>
                        </p:par>
                        <p:par>
                          <p:cTn id="127" fill="hold">
                            <p:stCondLst>
                              <p:cond delay="1250"/>
                            </p:stCondLst>
                            <p:childTnLst>
                              <p:par>
                                <p:cTn id="128" presetID="22" presetClass="entr" presetSubtype="8" fill="hold" nodeType="after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2" grpId="0"/>
      <p:bldP spid="80" grpId="0"/>
      <p:bldP spid="89" grpId="0"/>
      <p:bldP spid="90" grpId="0"/>
      <p:bldP spid="91" grpId="0"/>
      <p:bldP spid="96" grpId="0" animBg="1"/>
      <p:bldP spid="97" grpId="0"/>
      <p:bldP spid="105" grpId="0" animBg="1"/>
      <p:bldP spid="106" grpId="0" animBg="1"/>
      <p:bldP spid="118" grpId="0"/>
      <p:bldP spid="119" grpId="0"/>
      <p:bldP spid="1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589118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61C8-BAE0-DD46-8247-6F5F9B36F958}"/>
              </a:ext>
            </a:extLst>
          </p:cNvPr>
          <p:cNvSpPr>
            <a:spLocks noGrp="1"/>
          </p:cNvSpPr>
          <p:nvPr>
            <p:ph type="title"/>
          </p:nvPr>
        </p:nvSpPr>
        <p:spPr/>
        <p:txBody>
          <a:bodyPr/>
          <a:lstStyle/>
          <a:p>
            <a:r>
              <a:rPr kumimoji="1" lang="zh-CN" altLang="en-US" dirty="0"/>
              <a:t>集合式通信方式</a:t>
            </a:r>
          </a:p>
        </p:txBody>
      </p:sp>
      <p:sp>
        <p:nvSpPr>
          <p:cNvPr id="5" name="Text Placeholder 2">
            <a:extLst>
              <a:ext uri="{FF2B5EF4-FFF2-40B4-BE49-F238E27FC236}">
                <a16:creationId xmlns:a16="http://schemas.microsoft.com/office/drawing/2014/main" id="{7B2BA928-4015-BB49-8D4E-B75DBF3B20BC}"/>
              </a:ext>
            </a:extLst>
          </p:cNvPr>
          <p:cNvSpPr txBox="1">
            <a:spLocks/>
          </p:cNvSpPr>
          <p:nvPr/>
        </p:nvSpPr>
        <p:spPr>
          <a:xfrm>
            <a:off x="586390" y="1434370"/>
            <a:ext cx="11018520" cy="286847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400" kern="0" dirty="0"/>
              <a:t>一对多：</a:t>
            </a:r>
            <a:r>
              <a:rPr lang="en-US" altLang="zh-CN" sz="2400" kern="0" dirty="0"/>
              <a:t>Scatter / Broadcast</a:t>
            </a:r>
          </a:p>
          <a:p>
            <a:r>
              <a:rPr lang="zh-CN" altLang="en-US" sz="2400" kern="0" dirty="0"/>
              <a:t>多对一：</a:t>
            </a:r>
            <a:r>
              <a:rPr lang="en-US" altLang="zh-CN" sz="2400" kern="0" dirty="0"/>
              <a:t>Gather / Reduce</a:t>
            </a:r>
          </a:p>
          <a:p>
            <a:r>
              <a:rPr lang="zh-CN" altLang="en-US" sz="2400" kern="0" dirty="0"/>
              <a:t>多对多：</a:t>
            </a:r>
            <a:r>
              <a:rPr lang="en-US" altLang="zh-CN" sz="2400" kern="0" dirty="0"/>
              <a:t>All-Reduce / All-Gather</a:t>
            </a:r>
          </a:p>
        </p:txBody>
      </p:sp>
    </p:spTree>
    <p:extLst>
      <p:ext uri="{BB962C8B-B14F-4D97-AF65-F5344CB8AC3E}">
        <p14:creationId xmlns:p14="http://schemas.microsoft.com/office/powerpoint/2010/main" val="26292586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858311-9117-8141-B83A-76255F60F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599" y="1628800"/>
            <a:ext cx="5718262" cy="1711114"/>
          </a:xfrm>
          <a:prstGeom prst="rect">
            <a:avLst/>
          </a:prstGeom>
        </p:spPr>
      </p:pic>
      <p:pic>
        <p:nvPicPr>
          <p:cNvPr id="8" name="图片 7">
            <a:extLst>
              <a:ext uri="{FF2B5EF4-FFF2-40B4-BE49-F238E27FC236}">
                <a16:creationId xmlns:a16="http://schemas.microsoft.com/office/drawing/2014/main" id="{0C076B47-E3D2-3340-A20D-586991EA7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75" y="4077072"/>
            <a:ext cx="6242398" cy="1711114"/>
          </a:xfrm>
          <a:prstGeom prst="rect">
            <a:avLst/>
          </a:prstGeom>
        </p:spPr>
      </p:pic>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a:t>
            </a:r>
            <a:r>
              <a:rPr kumimoji="1" lang="zh-CN" altLang="en-US" dirty="0"/>
              <a:t>：</a:t>
            </a:r>
            <a:r>
              <a:rPr lang="zh-CN" altLang="en-US" dirty="0"/>
              <a:t>一对多 </a:t>
            </a:r>
            <a:r>
              <a:rPr lang="en-US" altLang="zh-CN" dirty="0"/>
              <a:t>Broadcast</a:t>
            </a:r>
            <a:endParaRPr kumimoji="1" lang="zh-CN" altLang="en-US" dirty="0"/>
          </a:p>
        </p:txBody>
      </p:sp>
      <p:sp>
        <p:nvSpPr>
          <p:cNvPr id="10" name="矩形 9">
            <a:extLst>
              <a:ext uri="{FF2B5EF4-FFF2-40B4-BE49-F238E27FC236}">
                <a16:creationId xmlns:a16="http://schemas.microsoft.com/office/drawing/2014/main" id="{D27BA781-30FF-CB47-92AC-2D368F6DC548}"/>
              </a:ext>
            </a:extLst>
          </p:cNvPr>
          <p:cNvSpPr/>
          <p:nvPr/>
        </p:nvSpPr>
        <p:spPr>
          <a:xfrm>
            <a:off x="650459" y="1551862"/>
            <a:ext cx="4151778" cy="2309186"/>
          </a:xfrm>
          <a:prstGeom prst="rect">
            <a:avLst/>
          </a:prstGeom>
        </p:spPr>
        <p:txBody>
          <a:bodyPr wrap="square">
            <a:spAutoFit/>
          </a:bodyPr>
          <a:lstStyle/>
          <a:p>
            <a:pPr>
              <a:lnSpc>
                <a:spcPct val="120000"/>
              </a:lnSpc>
            </a:pPr>
            <a:r>
              <a:rPr lang="zh-CN" altLang="en-US" sz="2000" dirty="0">
                <a:solidFill>
                  <a:srgbClr val="59595A"/>
                </a:solidFill>
                <a:latin typeface="+mj-ea"/>
                <a:ea typeface="+mj-ea"/>
              </a:rPr>
              <a:t>某个节点想把自身的数据发送到集群中的其他节点，那么就可以使用广播</a:t>
            </a:r>
            <a:r>
              <a:rPr lang="en-US" altLang="zh-CN" sz="2000" dirty="0">
                <a:solidFill>
                  <a:srgbClr val="59595A"/>
                </a:solidFill>
                <a:latin typeface="+mj-ea"/>
                <a:ea typeface="+mj-ea"/>
              </a:rPr>
              <a:t>Broadcast</a:t>
            </a:r>
            <a:r>
              <a:rPr lang="zh-CN" altLang="en-US" sz="2000" dirty="0">
                <a:solidFill>
                  <a:srgbClr val="59595A"/>
                </a:solidFill>
                <a:latin typeface="+mj-ea"/>
                <a:ea typeface="+mj-ea"/>
              </a:rPr>
              <a:t>的操作。</a:t>
            </a:r>
            <a:endParaRPr lang="en-US" altLang="zh-CN" sz="2000" dirty="0">
              <a:solidFill>
                <a:srgbClr val="59595A"/>
              </a:solidFill>
              <a:latin typeface="+mj-ea"/>
              <a:ea typeface="+mj-ea"/>
            </a:endParaRPr>
          </a:p>
          <a:p>
            <a:pPr>
              <a:lnSpc>
                <a:spcPct val="120000"/>
              </a:lnSpc>
            </a:pPr>
            <a:endParaRPr lang="en-US" altLang="zh-CN" sz="2000" dirty="0">
              <a:solidFill>
                <a:srgbClr val="59595A"/>
              </a:solidFill>
              <a:latin typeface="+mj-ea"/>
              <a:ea typeface="+mj-ea"/>
            </a:endParaRPr>
          </a:p>
          <a:p>
            <a:pPr>
              <a:lnSpc>
                <a:spcPct val="120000"/>
              </a:lnSpc>
            </a:pPr>
            <a:r>
              <a:rPr lang="zh-CN" altLang="en-US" sz="2000" dirty="0">
                <a:solidFill>
                  <a:srgbClr val="59595A"/>
                </a:solidFill>
                <a:latin typeface="+mj-ea"/>
                <a:ea typeface="+mj-ea"/>
              </a:rPr>
              <a:t>分布式机器学习中常用于网络参数的初始化。</a:t>
            </a:r>
          </a:p>
        </p:txBody>
      </p:sp>
    </p:spTree>
    <p:extLst>
      <p:ext uri="{BB962C8B-B14F-4D97-AF65-F5344CB8AC3E}">
        <p14:creationId xmlns:p14="http://schemas.microsoft.com/office/powerpoint/2010/main" val="2207088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a:t>
            </a:r>
            <a:r>
              <a:rPr kumimoji="1" lang="zh-CN" altLang="en-US" dirty="0"/>
              <a:t>：</a:t>
            </a:r>
            <a:r>
              <a:rPr lang="zh-CN" altLang="en-US" dirty="0"/>
              <a:t>一对多 </a:t>
            </a:r>
            <a:r>
              <a:rPr lang="en-US" altLang="zh-CN" dirty="0"/>
              <a:t>Scatter</a:t>
            </a:r>
            <a:endParaRPr kumimoji="1" lang="zh-CN" altLang="en-US" dirty="0"/>
          </a:p>
        </p:txBody>
      </p:sp>
      <p:pic>
        <p:nvPicPr>
          <p:cNvPr id="3" name="图片 2">
            <a:extLst>
              <a:ext uri="{FF2B5EF4-FFF2-40B4-BE49-F238E27FC236}">
                <a16:creationId xmlns:a16="http://schemas.microsoft.com/office/drawing/2014/main" id="{C31042DA-6032-EC41-9EEC-10780DCF0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020" y="1628268"/>
            <a:ext cx="5688632" cy="1769797"/>
          </a:xfrm>
          <a:prstGeom prst="rect">
            <a:avLst/>
          </a:prstGeom>
        </p:spPr>
      </p:pic>
      <p:pic>
        <p:nvPicPr>
          <p:cNvPr id="5" name="图片 4">
            <a:extLst>
              <a:ext uri="{FF2B5EF4-FFF2-40B4-BE49-F238E27FC236}">
                <a16:creationId xmlns:a16="http://schemas.microsoft.com/office/drawing/2014/main" id="{873ABC33-A056-514D-80B2-20CB92E9E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559" y="4005064"/>
            <a:ext cx="6458422" cy="1770329"/>
          </a:xfrm>
          <a:prstGeom prst="rect">
            <a:avLst/>
          </a:prstGeom>
        </p:spPr>
      </p:pic>
      <p:sp>
        <p:nvSpPr>
          <p:cNvPr id="10" name="矩形 9">
            <a:extLst>
              <a:ext uri="{FF2B5EF4-FFF2-40B4-BE49-F238E27FC236}">
                <a16:creationId xmlns:a16="http://schemas.microsoft.com/office/drawing/2014/main" id="{2B21B8C6-90B7-CB46-843D-E8A2F78CD023}"/>
              </a:ext>
            </a:extLst>
          </p:cNvPr>
          <p:cNvSpPr/>
          <p:nvPr/>
        </p:nvSpPr>
        <p:spPr>
          <a:xfrm>
            <a:off x="650459" y="1551862"/>
            <a:ext cx="4151778" cy="796308"/>
          </a:xfrm>
          <a:prstGeom prst="rect">
            <a:avLst/>
          </a:prstGeom>
        </p:spPr>
        <p:txBody>
          <a:bodyPr wrap="square">
            <a:spAutoFit/>
          </a:bodyPr>
          <a:lstStyle/>
          <a:p>
            <a:pPr latinLnBrk="1">
              <a:lnSpc>
                <a:spcPct val="120000"/>
              </a:lnSpc>
            </a:pPr>
            <a:r>
              <a:rPr lang="zh-CN" altLang="en-US" sz="2000" dirty="0">
                <a:solidFill>
                  <a:srgbClr val="59595A"/>
                </a:solidFill>
                <a:latin typeface="+mj-ea"/>
                <a:ea typeface="+mj-ea"/>
              </a:rPr>
              <a:t>将主节点的数据进行划分并散布至其他指定的节点。</a:t>
            </a:r>
            <a:endParaRPr lang="en-US" altLang="zh-CN" sz="2000" dirty="0">
              <a:solidFill>
                <a:srgbClr val="59595A"/>
              </a:solidFill>
              <a:latin typeface="+mj-ea"/>
              <a:ea typeface="+mj-ea"/>
            </a:endParaRPr>
          </a:p>
        </p:txBody>
      </p:sp>
    </p:spTree>
    <p:extLst>
      <p:ext uri="{BB962C8B-B14F-4D97-AF65-F5344CB8AC3E}">
        <p14:creationId xmlns:p14="http://schemas.microsoft.com/office/powerpoint/2010/main" val="178116859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0C77EEC-905E-AA4C-915A-319D97280E0B}"/>
              </a:ext>
            </a:extLst>
          </p:cNvPr>
          <p:cNvSpPr>
            <a:spLocks noGrp="1"/>
          </p:cNvSpPr>
          <p:nvPr>
            <p:ph type="title"/>
          </p:nvPr>
        </p:nvSpPr>
        <p:spPr>
          <a:xfrm>
            <a:off x="623636" y="548680"/>
            <a:ext cx="10963473" cy="589190"/>
          </a:xfrm>
        </p:spPr>
        <p:txBody>
          <a:bodyPr/>
          <a:lstStyle/>
          <a:p>
            <a:r>
              <a:rPr kumimoji="1" lang="zh-CN" altLang="en-US" dirty="0"/>
              <a:t>集合式通信方式 </a:t>
            </a:r>
            <a:r>
              <a:rPr kumimoji="1" lang="en-US" altLang="zh-CN" dirty="0"/>
              <a:t>(II)</a:t>
            </a:r>
            <a:r>
              <a:rPr kumimoji="1" lang="zh-CN" altLang="en-US" dirty="0"/>
              <a:t>：多对一 </a:t>
            </a:r>
            <a:r>
              <a:rPr kumimoji="1" lang="en-US" altLang="zh-CN" dirty="0"/>
              <a:t>Reduce</a:t>
            </a:r>
            <a:endParaRPr kumimoji="1" lang="zh-CN" altLang="en-US" dirty="0"/>
          </a:p>
        </p:txBody>
      </p:sp>
      <p:pic>
        <p:nvPicPr>
          <p:cNvPr id="4" name="图片 3">
            <a:extLst>
              <a:ext uri="{FF2B5EF4-FFF2-40B4-BE49-F238E27FC236}">
                <a16:creationId xmlns:a16="http://schemas.microsoft.com/office/drawing/2014/main" id="{8639882C-5A54-C845-B16C-B0E4FF584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973" y="3707201"/>
            <a:ext cx="6824135" cy="1882039"/>
          </a:xfrm>
          <a:prstGeom prst="rect">
            <a:avLst/>
          </a:prstGeom>
        </p:spPr>
      </p:pic>
      <p:pic>
        <p:nvPicPr>
          <p:cNvPr id="7" name="图片 6">
            <a:extLst>
              <a:ext uri="{FF2B5EF4-FFF2-40B4-BE49-F238E27FC236}">
                <a16:creationId xmlns:a16="http://schemas.microsoft.com/office/drawing/2014/main" id="{293CCC4A-44E3-234C-A184-48F53656C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975" y="1844824"/>
            <a:ext cx="6824133" cy="1011632"/>
          </a:xfrm>
          <a:prstGeom prst="rect">
            <a:avLst/>
          </a:prstGeom>
        </p:spPr>
      </p:pic>
      <p:sp>
        <p:nvSpPr>
          <p:cNvPr id="10" name="矩形 9">
            <a:extLst>
              <a:ext uri="{FF2B5EF4-FFF2-40B4-BE49-F238E27FC236}">
                <a16:creationId xmlns:a16="http://schemas.microsoft.com/office/drawing/2014/main" id="{6B7D1381-CA86-E143-879B-C365A47EEFC0}"/>
              </a:ext>
            </a:extLst>
          </p:cNvPr>
          <p:cNvSpPr/>
          <p:nvPr/>
        </p:nvSpPr>
        <p:spPr>
          <a:xfrm>
            <a:off x="362427" y="1844824"/>
            <a:ext cx="3863746" cy="2276970"/>
          </a:xfrm>
          <a:prstGeom prst="rect">
            <a:avLst/>
          </a:prstGeom>
        </p:spPr>
        <p:txBody>
          <a:bodyPr wrap="square">
            <a:spAutoFit/>
          </a:bodyPr>
          <a:lstStyle/>
          <a:p>
            <a:pPr latinLnBrk="1">
              <a:lnSpc>
                <a:spcPct val="120000"/>
              </a:lnSpc>
            </a:pPr>
            <a:r>
              <a:rPr lang="en-US" altLang="zh-CN" sz="2000" dirty="0">
                <a:solidFill>
                  <a:srgbClr val="59595A"/>
                </a:solidFill>
                <a:latin typeface="+mj-ea"/>
                <a:ea typeface="+mj-ea"/>
              </a:rPr>
              <a:t>Reduce</a:t>
            </a:r>
            <a:r>
              <a:rPr lang="zh-CN" altLang="en-US" sz="2000" dirty="0">
                <a:solidFill>
                  <a:srgbClr val="59595A"/>
                </a:solidFill>
                <a:latin typeface="+mj-ea"/>
                <a:ea typeface="+mj-ea"/>
              </a:rPr>
              <a:t> 称为规约运算，是一系列简单运算操作的统称。</a:t>
            </a:r>
            <a:endParaRPr lang="en-US" altLang="zh-CN" sz="2000" dirty="0">
              <a:solidFill>
                <a:srgbClr val="59595A"/>
              </a:solidFill>
              <a:latin typeface="+mj-ea"/>
              <a:ea typeface="+mj-ea"/>
            </a:endParaRPr>
          </a:p>
          <a:p>
            <a:pPr latinLnBrk="1">
              <a:lnSpc>
                <a:spcPct val="120000"/>
              </a:lnSpc>
            </a:pPr>
            <a:endParaRPr lang="en-US" altLang="zh-CN" sz="2000" dirty="0">
              <a:solidFill>
                <a:srgbClr val="59595A"/>
              </a:solidFill>
              <a:latin typeface="+mj-ea"/>
              <a:ea typeface="+mj-ea"/>
            </a:endParaRPr>
          </a:p>
          <a:p>
            <a:pPr latinLnBrk="1">
              <a:lnSpc>
                <a:spcPct val="120000"/>
              </a:lnSpc>
            </a:pPr>
            <a:r>
              <a:rPr lang="zh-CN" altLang="en-US" sz="2000" dirty="0">
                <a:solidFill>
                  <a:srgbClr val="59595A"/>
                </a:solidFill>
                <a:latin typeface="+mj-ea"/>
                <a:ea typeface="+mj-ea"/>
              </a:rPr>
              <a:t>细分可以包括：</a:t>
            </a:r>
            <a:r>
              <a:rPr lang="en-US" altLang="zh-CN" sz="2000" dirty="0">
                <a:solidFill>
                  <a:srgbClr val="59595A"/>
                </a:solidFill>
                <a:latin typeface="+mj-ea"/>
                <a:ea typeface="+mj-ea"/>
              </a:rPr>
              <a:t>SUM</a:t>
            </a:r>
            <a:r>
              <a:rPr lang="zh-CN" altLang="en-US" sz="2000" dirty="0">
                <a:solidFill>
                  <a:srgbClr val="59595A"/>
                </a:solidFill>
                <a:latin typeface="+mj-ea"/>
                <a:ea typeface="+mj-ea"/>
              </a:rPr>
              <a:t>、</a:t>
            </a:r>
            <a:r>
              <a:rPr lang="en-US" altLang="zh-CN" sz="2000" dirty="0">
                <a:solidFill>
                  <a:srgbClr val="59595A"/>
                </a:solidFill>
                <a:latin typeface="+mj-ea"/>
                <a:ea typeface="+mj-ea"/>
              </a:rPr>
              <a:t>MIN</a:t>
            </a:r>
            <a:r>
              <a:rPr lang="zh-CN" altLang="en-US" sz="2000" dirty="0">
                <a:solidFill>
                  <a:srgbClr val="59595A"/>
                </a:solidFill>
                <a:latin typeface="+mj-ea"/>
                <a:ea typeface="+mj-ea"/>
              </a:rPr>
              <a:t>、</a:t>
            </a:r>
            <a:r>
              <a:rPr lang="en-US" altLang="zh-CN" sz="2000" dirty="0">
                <a:solidFill>
                  <a:srgbClr val="59595A"/>
                </a:solidFill>
                <a:latin typeface="+mj-ea"/>
                <a:ea typeface="+mj-ea"/>
              </a:rPr>
              <a:t>MAX</a:t>
            </a:r>
            <a:r>
              <a:rPr lang="zh-CN" altLang="en-US" sz="2000" dirty="0">
                <a:solidFill>
                  <a:srgbClr val="59595A"/>
                </a:solidFill>
                <a:latin typeface="+mj-ea"/>
                <a:ea typeface="+mj-ea"/>
              </a:rPr>
              <a:t>、</a:t>
            </a:r>
            <a:r>
              <a:rPr lang="en-US" altLang="zh-CN" sz="2000" dirty="0">
                <a:solidFill>
                  <a:srgbClr val="59595A"/>
                </a:solidFill>
                <a:latin typeface="+mj-ea"/>
                <a:ea typeface="+mj-ea"/>
              </a:rPr>
              <a:t>PROD</a:t>
            </a:r>
            <a:r>
              <a:rPr lang="zh-CN" altLang="en-US" sz="2000" dirty="0">
                <a:solidFill>
                  <a:srgbClr val="59595A"/>
                </a:solidFill>
                <a:latin typeface="+mj-ea"/>
                <a:ea typeface="+mj-ea"/>
              </a:rPr>
              <a:t>、</a:t>
            </a:r>
            <a:r>
              <a:rPr lang="en-US" altLang="zh-CN" sz="2000" dirty="0">
                <a:solidFill>
                  <a:srgbClr val="59595A"/>
                </a:solidFill>
                <a:latin typeface="+mj-ea"/>
                <a:ea typeface="+mj-ea"/>
              </a:rPr>
              <a:t>LOR</a:t>
            </a:r>
            <a:r>
              <a:rPr lang="zh-CN" altLang="en-US" sz="2000" dirty="0">
                <a:solidFill>
                  <a:srgbClr val="59595A"/>
                </a:solidFill>
                <a:latin typeface="+mj-ea"/>
                <a:ea typeface="+mj-ea"/>
              </a:rPr>
              <a:t>等类型的规约操作。</a:t>
            </a:r>
          </a:p>
        </p:txBody>
      </p:sp>
    </p:spTree>
    <p:extLst>
      <p:ext uri="{BB962C8B-B14F-4D97-AF65-F5344CB8AC3E}">
        <p14:creationId xmlns:p14="http://schemas.microsoft.com/office/powerpoint/2010/main" val="3021183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16308</TotalTime>
  <Words>740</Words>
  <Application>Microsoft Macintosh PowerPoint</Application>
  <PresentationFormat>自定义</PresentationFormat>
  <Paragraphs>117</Paragraphs>
  <Slides>17</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17</vt:i4>
      </vt:variant>
    </vt:vector>
  </HeadingPairs>
  <TitlesOfParts>
    <vt:vector size="37"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分布式训练系统</vt:lpstr>
      <vt:lpstr>分布式训练系统</vt:lpstr>
      <vt:lpstr>分布式训练系统（II）</vt:lpstr>
      <vt:lpstr>集合式通信方式</vt:lpstr>
      <vt:lpstr>集合式通信方式 (I)：一对多 Broadcast</vt:lpstr>
      <vt:lpstr>集合式通信方式 (I)：一对多 Scatter</vt:lpstr>
      <vt:lpstr>集合式通信方式 (II)：多对一 Reduce</vt:lpstr>
      <vt:lpstr>集合式通信方式 (II)：多对一 Gather</vt:lpstr>
      <vt:lpstr>集合式通信方式 (III)：多对多 All Reduce</vt:lpstr>
      <vt:lpstr>集合式通信方式 (III)：多对多 All-Gather</vt:lpstr>
      <vt:lpstr>集合式通信方式 (III)：多对多 Reduce Scatter</vt:lpstr>
      <vt:lpstr>集合式通信方式 (III)：多对多 All to All</vt:lpstr>
      <vt:lpstr>集合式通信方式 (III)：操作分解</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1954</cp:revision>
  <dcterms:created xsi:type="dcterms:W3CDTF">2015-01-14T10:38:57Z</dcterms:created>
  <dcterms:modified xsi:type="dcterms:W3CDTF">2022-11-06T04:07:54Z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